
<file path=[Content_Types].xml><?xml version="1.0" encoding="utf-8"?>
<Types xmlns="http://schemas.openxmlformats.org/package/2006/content-types">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26"/>
  </p:notesMasterIdLst>
  <p:handoutMasterIdLst>
    <p:handoutMasterId r:id="rId27"/>
  </p:handoutMasterIdLst>
  <p:sldIdLst>
    <p:sldId id="256" r:id="rId3"/>
    <p:sldId id="271" r:id="rId4"/>
    <p:sldId id="272" r:id="rId5"/>
    <p:sldId id="286" r:id="rId6"/>
    <p:sldId id="262" r:id="rId7"/>
    <p:sldId id="285" r:id="rId8"/>
    <p:sldId id="261" r:id="rId9"/>
    <p:sldId id="282" r:id="rId10"/>
    <p:sldId id="283" r:id="rId11"/>
    <p:sldId id="284" r:id="rId12"/>
    <p:sldId id="275" r:id="rId13"/>
    <p:sldId id="267" r:id="rId14"/>
    <p:sldId id="277" r:id="rId15"/>
    <p:sldId id="265" r:id="rId16"/>
    <p:sldId id="278" r:id="rId17"/>
    <p:sldId id="266" r:id="rId18"/>
    <p:sldId id="279" r:id="rId19"/>
    <p:sldId id="268" r:id="rId20"/>
    <p:sldId id="280" r:id="rId21"/>
    <p:sldId id="281" r:id="rId22"/>
    <p:sldId id="270" r:id="rId23"/>
    <p:sldId id="260" r:id="rId24"/>
    <p:sldId id="269" r:id="rId25"/>
  </p:sldIdLst>
  <p:sldSz cx="13004800" cy="9753600"/>
  <p:notesSz cx="6858000" cy="9144000"/>
  <p:defaultTextStyle>
    <a:defPPr>
      <a:defRPr lang="en-US"/>
    </a:defPPr>
    <a:lvl1pPr algn="l" rtl="0" eaLnBrk="0" fontAlgn="base" hangingPunct="0">
      <a:spcBef>
        <a:spcPct val="0"/>
      </a:spcBef>
      <a:spcAft>
        <a:spcPct val="0"/>
      </a:spcAft>
      <a:defRPr sz="2400" kern="1200">
        <a:solidFill>
          <a:srgbClr val="000000"/>
        </a:solidFill>
        <a:latin typeface="Arial" panose="020B0604020202020204" pitchFamily="34" charset="0"/>
        <a:ea typeface="ヒラギノ角ゴ ProN W3" pitchFamily="-84" charset="-128"/>
        <a:cs typeface="+mn-cs"/>
        <a:sym typeface="Arial" panose="020B0604020202020204" pitchFamily="34" charset="0"/>
      </a:defRPr>
    </a:lvl1pPr>
    <a:lvl2pPr marL="457200" algn="l" rtl="0" eaLnBrk="0" fontAlgn="base" hangingPunct="0">
      <a:spcBef>
        <a:spcPct val="0"/>
      </a:spcBef>
      <a:spcAft>
        <a:spcPct val="0"/>
      </a:spcAft>
      <a:defRPr sz="2400" kern="1200">
        <a:solidFill>
          <a:srgbClr val="000000"/>
        </a:solidFill>
        <a:latin typeface="Arial" panose="020B0604020202020204" pitchFamily="34" charset="0"/>
        <a:ea typeface="ヒラギノ角ゴ ProN W3" pitchFamily="-84" charset="-128"/>
        <a:cs typeface="+mn-cs"/>
        <a:sym typeface="Arial" panose="020B0604020202020204" pitchFamily="34" charset="0"/>
      </a:defRPr>
    </a:lvl2pPr>
    <a:lvl3pPr marL="914400" algn="l" rtl="0" eaLnBrk="0" fontAlgn="base" hangingPunct="0">
      <a:spcBef>
        <a:spcPct val="0"/>
      </a:spcBef>
      <a:spcAft>
        <a:spcPct val="0"/>
      </a:spcAft>
      <a:defRPr sz="2400" kern="1200">
        <a:solidFill>
          <a:srgbClr val="000000"/>
        </a:solidFill>
        <a:latin typeface="Arial" panose="020B0604020202020204" pitchFamily="34" charset="0"/>
        <a:ea typeface="ヒラギノ角ゴ ProN W3" pitchFamily="-84" charset="-128"/>
        <a:cs typeface="+mn-cs"/>
        <a:sym typeface="Arial" panose="020B0604020202020204" pitchFamily="34" charset="0"/>
      </a:defRPr>
    </a:lvl3pPr>
    <a:lvl4pPr marL="1371600" algn="l" rtl="0" eaLnBrk="0" fontAlgn="base" hangingPunct="0">
      <a:spcBef>
        <a:spcPct val="0"/>
      </a:spcBef>
      <a:spcAft>
        <a:spcPct val="0"/>
      </a:spcAft>
      <a:defRPr sz="2400" kern="1200">
        <a:solidFill>
          <a:srgbClr val="000000"/>
        </a:solidFill>
        <a:latin typeface="Arial" panose="020B0604020202020204" pitchFamily="34" charset="0"/>
        <a:ea typeface="ヒラギノ角ゴ ProN W3" pitchFamily="-84" charset="-128"/>
        <a:cs typeface="+mn-cs"/>
        <a:sym typeface="Arial" panose="020B0604020202020204" pitchFamily="34" charset="0"/>
      </a:defRPr>
    </a:lvl4pPr>
    <a:lvl5pPr marL="1828800" algn="l" rtl="0" eaLnBrk="0" fontAlgn="base" hangingPunct="0">
      <a:spcBef>
        <a:spcPct val="0"/>
      </a:spcBef>
      <a:spcAft>
        <a:spcPct val="0"/>
      </a:spcAft>
      <a:defRPr sz="2400" kern="1200">
        <a:solidFill>
          <a:srgbClr val="000000"/>
        </a:solidFill>
        <a:latin typeface="Arial" panose="020B0604020202020204" pitchFamily="34" charset="0"/>
        <a:ea typeface="ヒラギノ角ゴ ProN W3" pitchFamily="-84" charset="-128"/>
        <a:cs typeface="+mn-cs"/>
        <a:sym typeface="Arial" panose="020B0604020202020204" pitchFamily="34" charset="0"/>
      </a:defRPr>
    </a:lvl5pPr>
    <a:lvl6pPr marL="2286000" algn="l" defTabSz="914400" rtl="0" eaLnBrk="1" latinLnBrk="0" hangingPunct="1">
      <a:defRPr sz="2400" kern="1200">
        <a:solidFill>
          <a:srgbClr val="000000"/>
        </a:solidFill>
        <a:latin typeface="Arial" panose="020B0604020202020204" pitchFamily="34" charset="0"/>
        <a:ea typeface="ヒラギノ角ゴ ProN W3" pitchFamily="-84" charset="-128"/>
        <a:cs typeface="+mn-cs"/>
        <a:sym typeface="Arial" panose="020B0604020202020204" pitchFamily="34" charset="0"/>
      </a:defRPr>
    </a:lvl6pPr>
    <a:lvl7pPr marL="2743200" algn="l" defTabSz="914400" rtl="0" eaLnBrk="1" latinLnBrk="0" hangingPunct="1">
      <a:defRPr sz="2400" kern="1200">
        <a:solidFill>
          <a:srgbClr val="000000"/>
        </a:solidFill>
        <a:latin typeface="Arial" panose="020B0604020202020204" pitchFamily="34" charset="0"/>
        <a:ea typeface="ヒラギノ角ゴ ProN W3" pitchFamily="-84" charset="-128"/>
        <a:cs typeface="+mn-cs"/>
        <a:sym typeface="Arial" panose="020B0604020202020204" pitchFamily="34" charset="0"/>
      </a:defRPr>
    </a:lvl7pPr>
    <a:lvl8pPr marL="3200400" algn="l" defTabSz="914400" rtl="0" eaLnBrk="1" latinLnBrk="0" hangingPunct="1">
      <a:defRPr sz="2400" kern="1200">
        <a:solidFill>
          <a:srgbClr val="000000"/>
        </a:solidFill>
        <a:latin typeface="Arial" panose="020B0604020202020204" pitchFamily="34" charset="0"/>
        <a:ea typeface="ヒラギノ角ゴ ProN W3" pitchFamily="-84" charset="-128"/>
        <a:cs typeface="+mn-cs"/>
        <a:sym typeface="Arial" panose="020B0604020202020204" pitchFamily="34" charset="0"/>
      </a:defRPr>
    </a:lvl8pPr>
    <a:lvl9pPr marL="3657600" algn="l" defTabSz="914400" rtl="0" eaLnBrk="1" latinLnBrk="0" hangingPunct="1">
      <a:defRPr sz="2400" kern="1200">
        <a:solidFill>
          <a:srgbClr val="000000"/>
        </a:solidFill>
        <a:latin typeface="Arial" panose="020B0604020202020204" pitchFamily="34" charset="0"/>
        <a:ea typeface="ヒラギノ角ゴ ProN W3" pitchFamily="-84" charset="-128"/>
        <a:cs typeface="+mn-cs"/>
        <a:sym typeface="Arial" panose="020B0604020202020204" pitchFamily="34"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ughan, Joshua" initials="VJ" lastIdx="4" clrIdx="0">
    <p:extLst>
      <p:ext uri="{19B8F6BF-5375-455C-9EA6-DF929625EA0E}">
        <p15:presenceInfo xmlns:p15="http://schemas.microsoft.com/office/powerpoint/2012/main" userId="S::3ev@ornl.gov::8d432656-3329-4ebe-a5b9-f31a2f90f0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096" autoAdjust="0"/>
  </p:normalViewPr>
  <p:slideViewPr>
    <p:cSldViewPr>
      <p:cViewPr varScale="1">
        <p:scale>
          <a:sx n="59" d="100"/>
          <a:sy n="59" d="100"/>
        </p:scale>
        <p:origin x="628" y="56"/>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65E73F-006B-4D29-83A7-7682F6C9844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ヒラギノ角ゴ ProN W3" charset="0"/>
                <a:cs typeface="ヒラギノ角ゴ ProN W3" charset="0"/>
                <a:sym typeface="Arial" charset="0"/>
              </a:defRPr>
            </a:lvl1pPr>
          </a:lstStyle>
          <a:p>
            <a:pPr>
              <a:defRPr/>
            </a:pPr>
            <a:endParaRPr lang="en-US"/>
          </a:p>
        </p:txBody>
      </p:sp>
      <p:sp>
        <p:nvSpPr>
          <p:cNvPr id="3" name="Date Placeholder 2">
            <a:extLst>
              <a:ext uri="{FF2B5EF4-FFF2-40B4-BE49-F238E27FC236}">
                <a16:creationId xmlns:a16="http://schemas.microsoft.com/office/drawing/2014/main" id="{8B3A6A09-65EA-49D1-AF36-0DBADE55415F}"/>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75653C3C-57F4-4D98-A808-A2FC3C33E6B5}" type="datetimeFigureOut">
              <a:rPr lang="en-US" altLang="en-US"/>
              <a:pPr>
                <a:defRPr/>
              </a:pPr>
              <a:t>10/4/2021</a:t>
            </a:fld>
            <a:endParaRPr lang="en-US" altLang="en-US"/>
          </a:p>
        </p:txBody>
      </p:sp>
      <p:sp>
        <p:nvSpPr>
          <p:cNvPr id="4" name="Footer Placeholder 3">
            <a:extLst>
              <a:ext uri="{FF2B5EF4-FFF2-40B4-BE49-F238E27FC236}">
                <a16:creationId xmlns:a16="http://schemas.microsoft.com/office/drawing/2014/main" id="{6861ED49-E61C-4E6B-8D3E-6D10FD84FFCB}"/>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ヒラギノ角ゴ ProN W3" charset="0"/>
                <a:cs typeface="ヒラギノ角ゴ ProN W3" charset="0"/>
                <a:sym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ADF7FCD3-4B82-46ED-9AAE-FF7CEA9DEF79}"/>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57B57BC8-C9DF-48FA-BCA9-11451036C2FA}"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481BED-6443-43AC-9C7B-2397D1CD5A55}"/>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ヒラギノ角ゴ ProN W3" charset="0"/>
                <a:cs typeface="ヒラギノ角ゴ ProN W3" charset="0"/>
                <a:sym typeface="Arial" charset="0"/>
              </a:defRPr>
            </a:lvl1pPr>
          </a:lstStyle>
          <a:p>
            <a:pPr>
              <a:defRPr/>
            </a:pPr>
            <a:endParaRPr lang="en-US"/>
          </a:p>
        </p:txBody>
      </p:sp>
      <p:sp>
        <p:nvSpPr>
          <p:cNvPr id="3" name="Date Placeholder 2">
            <a:extLst>
              <a:ext uri="{FF2B5EF4-FFF2-40B4-BE49-F238E27FC236}">
                <a16:creationId xmlns:a16="http://schemas.microsoft.com/office/drawing/2014/main" id="{D8955D6A-778D-496D-9DE0-51C5D5AA68A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72B56E7E-BA8B-432C-98E7-9AB92444AA89}" type="datetimeFigureOut">
              <a:rPr lang="en-US" altLang="en-US"/>
              <a:pPr>
                <a:defRPr/>
              </a:pPr>
              <a:t>10/4/2021</a:t>
            </a:fld>
            <a:endParaRPr lang="en-US" altLang="en-US"/>
          </a:p>
        </p:txBody>
      </p:sp>
      <p:sp>
        <p:nvSpPr>
          <p:cNvPr id="4" name="Slide Image Placeholder 3">
            <a:extLst>
              <a:ext uri="{FF2B5EF4-FFF2-40B4-BE49-F238E27FC236}">
                <a16:creationId xmlns:a16="http://schemas.microsoft.com/office/drawing/2014/main" id="{21405A2D-B933-4E22-B9F0-BD334FCBB96F}"/>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3C619A4-0329-416E-B91D-5CF4AB616DF0}"/>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1B7CC9E-680B-476B-B406-717A2B8D809C}"/>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ヒラギノ角ゴ ProN W3" charset="0"/>
                <a:cs typeface="ヒラギノ角ゴ ProN W3" charset="0"/>
                <a:sym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50CF24FD-0EE1-4713-9C8A-648ECA384E6F}"/>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5EA5F99B-2F89-4169-B525-3841F172E6B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our presentation on the Utilization of Reinforcement Learning for Defining Energy Efficient Jumping Strategies for Flexible Legged Systems.</a:t>
            </a:r>
          </a:p>
          <a:p>
            <a:endParaRPr lang="en-US" dirty="0"/>
          </a:p>
          <a:p>
            <a:r>
              <a:rPr lang="en-US" dirty="0"/>
              <a:t>My name is Andrew Albright, and I will be presenting the findings of this work which was completed by myself and Dr. Joshua Vaughan at the University of Louisiana at Lafayette. </a:t>
            </a:r>
          </a:p>
          <a:p>
            <a:endParaRPr lang="en-US" dirty="0"/>
          </a:p>
          <a:p>
            <a:r>
              <a:rPr lang="en-US" dirty="0"/>
              <a:t>Additionally, we would like to thank the Louisiana Crawfish Promotion and Research Board for their support of this work, along with the MECC conference for hosting this work.</a:t>
            </a:r>
          </a:p>
          <a:p>
            <a:endParaRPr lang="en-US" dirty="0"/>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1</a:t>
            </a:fld>
            <a:endParaRPr lang="en-US" altLang="en-US"/>
          </a:p>
        </p:txBody>
      </p:sp>
    </p:spTree>
    <p:extLst>
      <p:ext uri="{BB962C8B-B14F-4D97-AF65-F5344CB8AC3E}">
        <p14:creationId xmlns:p14="http://schemas.microsoft.com/office/powerpoint/2010/main" val="2778661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reward case, highlighted here, rewards efficiency, and again is normalized. </a:t>
            </a:r>
          </a:p>
          <a:p>
            <a:r>
              <a:rPr lang="en-US" dirty="0"/>
              <a:t>(click)</a:t>
            </a:r>
          </a:p>
          <a:p>
            <a:r>
              <a:rPr lang="en-US" dirty="0"/>
              <a:t>Efficient is defined in this work as the height at the current timestep divided by the sum of power used to get to that height. </a:t>
            </a:r>
          </a:p>
          <a:p>
            <a:r>
              <a:rPr lang="en-US" dirty="0"/>
              <a:t>(click)</a:t>
            </a:r>
          </a:p>
          <a:p>
            <a:r>
              <a:rPr lang="en-US" dirty="0"/>
              <a:t>Power in this case is defined mechanically as the product of the actuators mass, acceleration and velocity. </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10</a:t>
            </a:fld>
            <a:endParaRPr lang="en-US" altLang="en-US"/>
          </a:p>
        </p:txBody>
      </p:sp>
    </p:spTree>
    <p:extLst>
      <p:ext uri="{BB962C8B-B14F-4D97-AF65-F5344CB8AC3E}">
        <p14:creationId xmlns:p14="http://schemas.microsoft.com/office/powerpoint/2010/main" val="3224484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evaluate if RL is a viable method for finding efficient control strategies, two different jumping commands were tested. </a:t>
            </a:r>
          </a:p>
          <a:p>
            <a:endParaRPr lang="en-US" dirty="0"/>
          </a:p>
          <a:p>
            <a:r>
              <a:rPr lang="en-US" dirty="0"/>
              <a:t>A stutter jumping command, and a single jumping command. Details on these will follow in the coming slides.</a:t>
            </a:r>
          </a:p>
          <a:p>
            <a:endParaRPr lang="en-US" dirty="0"/>
          </a:p>
          <a:p>
            <a:r>
              <a:rPr lang="en-US" dirty="0"/>
              <a:t>In total, 10 different agents were trained to jump efficiently, and 10 were trained to jump high, both for two different jumping commands. This was done to determining the robustness of TD3. </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11</a:t>
            </a:fld>
            <a:endParaRPr lang="en-US" altLang="en-US"/>
          </a:p>
        </p:txBody>
      </p:sp>
    </p:spTree>
    <p:extLst>
      <p:ext uri="{BB962C8B-B14F-4D97-AF65-F5344CB8AC3E}">
        <p14:creationId xmlns:p14="http://schemas.microsoft.com/office/powerpoint/2010/main" val="2668782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single jump is presented here. </a:t>
            </a:r>
          </a:p>
          <a:p>
            <a:r>
              <a:rPr lang="en-US" dirty="0"/>
              <a:t>(click)</a:t>
            </a:r>
          </a:p>
          <a:p>
            <a:r>
              <a:rPr lang="en-US" dirty="0"/>
              <a:t>The pogo-stick starting from a resting position would ideally compress the spring </a:t>
            </a:r>
          </a:p>
          <a:p>
            <a:r>
              <a:rPr lang="en-US" dirty="0"/>
              <a:t>(click)</a:t>
            </a:r>
          </a:p>
          <a:p>
            <a:r>
              <a:rPr lang="en-US" dirty="0"/>
              <a:t> and then launch into the air completing a single jump. </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12</a:t>
            </a:fld>
            <a:endParaRPr lang="en-US" altLang="en-US"/>
          </a:p>
        </p:txBody>
      </p:sp>
    </p:spTree>
    <p:extLst>
      <p:ext uri="{BB962C8B-B14F-4D97-AF65-F5344CB8AC3E}">
        <p14:creationId xmlns:p14="http://schemas.microsoft.com/office/powerpoint/2010/main" val="1899967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input commands for the agents learning to jump high and the agents learning to jump efficiently for the single jumping case are shown here. </a:t>
            </a:r>
          </a:p>
          <a:p>
            <a:r>
              <a:rPr lang="en-US" dirty="0"/>
              <a:t>(click)</a:t>
            </a:r>
          </a:p>
          <a:p>
            <a:r>
              <a:rPr lang="en-US" dirty="0"/>
              <a:t>There is a significant timing difference between the two during the first upward acceleration command. This, as will be presented in a few slides, makes a difference in both height achieved, and power used. </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13</a:t>
            </a:fld>
            <a:endParaRPr lang="en-US" altLang="en-US"/>
          </a:p>
        </p:txBody>
      </p:sp>
    </p:spTree>
    <p:extLst>
      <p:ext uri="{BB962C8B-B14F-4D97-AF65-F5344CB8AC3E}">
        <p14:creationId xmlns:p14="http://schemas.microsoft.com/office/powerpoint/2010/main" val="2445265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Presented here is an example jumping response of the efficient and high jumping agents, again for the single jumping input command. </a:t>
            </a:r>
          </a:p>
          <a:p>
            <a:r>
              <a:rPr lang="en-US" dirty="0"/>
              <a:t>(click)</a:t>
            </a:r>
          </a:p>
          <a:p>
            <a:r>
              <a:rPr lang="en-US" dirty="0"/>
              <a:t>It can be observed that there exists little difference in height achieved. </a:t>
            </a:r>
          </a:p>
          <a:p>
            <a:endParaRPr lang="en-US" dirty="0"/>
          </a:p>
          <a:p>
            <a:r>
              <a:rPr lang="en-US" dirty="0"/>
              <a:t>However, the difference in power used, which will be highlighted in the next slide, is substantial.</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14</a:t>
            </a:fld>
            <a:endParaRPr lang="en-US" altLang="en-US"/>
          </a:p>
        </p:txBody>
      </p:sp>
    </p:spTree>
    <p:extLst>
      <p:ext uri="{BB962C8B-B14F-4D97-AF65-F5344CB8AC3E}">
        <p14:creationId xmlns:p14="http://schemas.microsoft.com/office/powerpoint/2010/main" val="146794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here is the efficiency and height of all the agents trained for the single jumping command. </a:t>
            </a:r>
          </a:p>
          <a:p>
            <a:endParaRPr lang="en-US" dirty="0"/>
          </a:p>
          <a:p>
            <a:r>
              <a:rPr lang="en-US" dirty="0"/>
              <a:t>First, there are less than 10 in each case. The agents which are not presented did not learn to get off the ground at all. In both cases as well, the network initialization seemed to be the primary factor for this as there were common network initialization seeds for both agent types that failed to learn jumping control strategies. </a:t>
            </a:r>
          </a:p>
          <a:p>
            <a:r>
              <a:rPr lang="en-US" dirty="0"/>
              <a:t>(click)</a:t>
            </a:r>
          </a:p>
          <a:p>
            <a:r>
              <a:rPr lang="en-US" dirty="0"/>
              <a:t>Two outliers are present in this data, both which where trained from the same network initializations. Interestingly these outperform the rest of the agents in terms of both height and efficiency. </a:t>
            </a:r>
          </a:p>
          <a:p>
            <a:endParaRPr lang="en-US" dirty="0"/>
          </a:p>
          <a:p>
            <a:r>
              <a:rPr lang="en-US" dirty="0"/>
              <a:t>Regardless, it is apparent that in general the agents which were trained to jump high did learn higher jumping commands on average and the agents that learned to jump efficiently did so on average. </a:t>
            </a:r>
          </a:p>
          <a:p>
            <a:endParaRPr lang="en-US" dirty="0"/>
          </a:p>
          <a:p>
            <a:r>
              <a:rPr lang="en-US" dirty="0"/>
              <a:t>Note:</a:t>
            </a:r>
          </a:p>
          <a:p>
            <a:pPr marL="171450" indent="-171450">
              <a:buFontTx/>
              <a:buChar char="-"/>
            </a:pPr>
            <a:r>
              <a:rPr lang="en-US" dirty="0"/>
              <a:t>Best High agent jumped only 0.77% higher</a:t>
            </a:r>
          </a:p>
          <a:p>
            <a:pPr marL="171450" indent="-171450">
              <a:buFontTx/>
              <a:buChar char="-"/>
            </a:pPr>
            <a:r>
              <a:rPr lang="en-US" dirty="0"/>
              <a:t>0.61% higher average for high agent</a:t>
            </a:r>
          </a:p>
          <a:p>
            <a:pPr marL="171450" indent="-171450">
              <a:buFontTx/>
              <a:buChar char="-"/>
            </a:pPr>
            <a:r>
              <a:rPr lang="en-US" dirty="0"/>
              <a:t>0.76% higher max for high agent</a:t>
            </a:r>
          </a:p>
          <a:p>
            <a:pPr marL="171450" indent="-171450">
              <a:buFontTx/>
              <a:buChar char="-"/>
            </a:pPr>
            <a:r>
              <a:rPr lang="en-US" dirty="0"/>
              <a:t>17.91% more efficient average for the efficient agents</a:t>
            </a:r>
          </a:p>
          <a:p>
            <a:pPr marL="171450" indent="-171450">
              <a:buFontTx/>
              <a:buChar char="-"/>
            </a:pPr>
            <a:r>
              <a:rPr lang="en-US" dirty="0"/>
              <a:t>17.33% more efficient max for the efficient agent</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15</a:t>
            </a:fld>
            <a:endParaRPr lang="en-US" altLang="en-US"/>
          </a:p>
        </p:txBody>
      </p:sp>
    </p:spTree>
    <p:extLst>
      <p:ext uri="{BB962C8B-B14F-4D97-AF65-F5344CB8AC3E}">
        <p14:creationId xmlns:p14="http://schemas.microsoft.com/office/powerpoint/2010/main" val="2309925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jumping response for the stutter jumping command is presented here. </a:t>
            </a:r>
          </a:p>
          <a:p>
            <a:r>
              <a:rPr lang="en-US" dirty="0"/>
              <a:t>(click)</a:t>
            </a:r>
          </a:p>
          <a:p>
            <a:r>
              <a:rPr lang="en-US" dirty="0"/>
              <a:t>Notice the agent might learn to jump the pogo-stick off the ground as high as possible for the first jump,</a:t>
            </a:r>
          </a:p>
          <a:p>
            <a:r>
              <a:rPr lang="en-US" dirty="0"/>
              <a:t>(click)</a:t>
            </a:r>
          </a:p>
          <a:p>
            <a:r>
              <a:rPr lang="en-US" dirty="0"/>
              <a:t>therefore allowing it to compress the spring as far as possible to create as much spring energy to use for the final jump. </a:t>
            </a:r>
          </a:p>
          <a:p>
            <a:endParaRPr lang="en-US" dirty="0"/>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16</a:t>
            </a:fld>
            <a:endParaRPr lang="en-US" altLang="en-US"/>
          </a:p>
        </p:txBody>
      </p:sp>
    </p:spTree>
    <p:extLst>
      <p:ext uri="{BB962C8B-B14F-4D97-AF65-F5344CB8AC3E}">
        <p14:creationId xmlns:p14="http://schemas.microsoft.com/office/powerpoint/2010/main" val="3391959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Agents tasked with learning high and efficient control strategies for the stutter jumping command will generate control inputs like what are presented here. </a:t>
            </a:r>
          </a:p>
          <a:p>
            <a:endParaRPr lang="en-US" dirty="0"/>
          </a:p>
          <a:p>
            <a:r>
              <a:rPr lang="en-US" dirty="0"/>
              <a:t>Given a more dynamic jump, the agents learned significantly different commands when comparing both control inputs. </a:t>
            </a:r>
          </a:p>
          <a:p>
            <a:r>
              <a:rPr lang="en-US" dirty="0"/>
              <a:t>(click)</a:t>
            </a:r>
          </a:p>
          <a:p>
            <a:r>
              <a:rPr lang="en-US" dirty="0"/>
              <a:t>Most interesting is the efficient agents learned to initially accelerate the actuator in the negative direction which might allow the spring to decompress while maintaining contact with the ground. </a:t>
            </a:r>
          </a:p>
          <a:p>
            <a:endParaRPr lang="en-US" dirty="0"/>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17</a:t>
            </a:fld>
            <a:endParaRPr lang="en-US" altLang="en-US"/>
          </a:p>
        </p:txBody>
      </p:sp>
    </p:spTree>
    <p:extLst>
      <p:ext uri="{BB962C8B-B14F-4D97-AF65-F5344CB8AC3E}">
        <p14:creationId xmlns:p14="http://schemas.microsoft.com/office/powerpoint/2010/main" val="195415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jumping responses can be seen here for the stutter jumping case, </a:t>
            </a:r>
          </a:p>
          <a:p>
            <a:r>
              <a:rPr lang="en-US" dirty="0"/>
              <a:t>(click)</a:t>
            </a:r>
          </a:p>
          <a:p>
            <a:r>
              <a:rPr lang="en-US" dirty="0"/>
              <a:t>and as expected the efficient agents learned a strategy that decompresses the spring right up to the point where the pogo would leave the ground before recompressing it. </a:t>
            </a:r>
          </a:p>
          <a:p>
            <a:r>
              <a:rPr lang="en-US" dirty="0"/>
              <a:t>(click)</a:t>
            </a:r>
          </a:p>
          <a:p>
            <a:r>
              <a:rPr lang="en-US" dirty="0"/>
              <a:t>Additionally, the efficient agents, having learned a unique way to accomplish the stutter jump, also learned a strategy to jump the pogo higher than the agents trying to jump as high as possible. </a:t>
            </a:r>
          </a:p>
          <a:p>
            <a:endParaRPr lang="en-US" dirty="0"/>
          </a:p>
          <a:p>
            <a:r>
              <a:rPr lang="en-US" dirty="0"/>
              <a:t>Note:</a:t>
            </a:r>
          </a:p>
          <a:p>
            <a:pPr marL="171450" indent="-171450">
              <a:buFontTx/>
              <a:buChar char="-"/>
            </a:pPr>
            <a:r>
              <a:rPr lang="en-US" dirty="0"/>
              <a:t>Best Efficient agent jumped only 3.87% higher while also being 23.62% more efficient</a:t>
            </a:r>
          </a:p>
          <a:p>
            <a:pPr marL="171450" indent="-171450">
              <a:buFontTx/>
              <a:buChar char="-"/>
            </a:pPr>
            <a:r>
              <a:rPr lang="en-US" dirty="0"/>
              <a:t>2.22% higher average for eff agent</a:t>
            </a:r>
          </a:p>
          <a:p>
            <a:pPr marL="171450" indent="-171450">
              <a:buFontTx/>
              <a:buChar char="-"/>
            </a:pPr>
            <a:r>
              <a:rPr lang="en-US" dirty="0"/>
              <a:t>2.75% higher max for eff agent</a:t>
            </a:r>
          </a:p>
          <a:p>
            <a:pPr marL="171450" indent="-171450">
              <a:buFontTx/>
              <a:buChar char="-"/>
            </a:pPr>
            <a:r>
              <a:rPr lang="en-US" dirty="0"/>
              <a:t>10.56% more efficient average for the efficient agents</a:t>
            </a:r>
          </a:p>
          <a:p>
            <a:pPr marL="171450" indent="-171450">
              <a:buFontTx/>
              <a:buChar char="-"/>
            </a:pPr>
            <a:r>
              <a:rPr lang="en-US" dirty="0"/>
              <a:t>13.84% more efficient max for the efficient agent</a:t>
            </a:r>
          </a:p>
          <a:p>
            <a:endParaRPr lang="en-US" dirty="0"/>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18</a:t>
            </a:fld>
            <a:endParaRPr lang="en-US" altLang="en-US"/>
          </a:p>
        </p:txBody>
      </p:sp>
    </p:spTree>
    <p:extLst>
      <p:ext uri="{BB962C8B-B14F-4D97-AF65-F5344CB8AC3E}">
        <p14:creationId xmlns:p14="http://schemas.microsoft.com/office/powerpoint/2010/main" val="3598448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height and efficiency of all the agents learning to jump high and efficiently for the stutter jumping case are presented here, and again there are less than 10 in each case. This seemed to be due to network initializations again as there were common network initializations that failed to learn jumping strategies for both cases. </a:t>
            </a:r>
          </a:p>
          <a:p>
            <a:endParaRPr lang="en-US" dirty="0"/>
          </a:p>
          <a:p>
            <a:r>
              <a:rPr lang="en-US" dirty="0"/>
              <a:t>Though it may be harder to determine here, the efficient agents learned both higher and more efficient jumping strategies for the stutter jumping command. </a:t>
            </a:r>
          </a:p>
          <a:p>
            <a:r>
              <a:rPr lang="en-US" dirty="0"/>
              <a:t>(click)</a:t>
            </a:r>
          </a:p>
          <a:p>
            <a:r>
              <a:rPr lang="en-US" dirty="0"/>
              <a:t>Additionally, after removing the outliers, the efficient agents learned more consistent strategies across different network initializations. </a:t>
            </a:r>
          </a:p>
          <a:p>
            <a:endParaRPr lang="en-US" dirty="0"/>
          </a:p>
          <a:p>
            <a:r>
              <a:rPr lang="en-US" dirty="0"/>
              <a:t>Note:</a:t>
            </a:r>
          </a:p>
          <a:p>
            <a:pPr marL="171450" indent="-171450">
              <a:buFontTx/>
              <a:buChar char="-"/>
            </a:pPr>
            <a:r>
              <a:rPr lang="en-US" dirty="0"/>
              <a:t>Best Efficient agent jumped only 3.87% higher while also being 23.62% more efficient</a:t>
            </a:r>
          </a:p>
          <a:p>
            <a:pPr marL="171450" indent="-171450">
              <a:buFontTx/>
              <a:buChar char="-"/>
            </a:pPr>
            <a:r>
              <a:rPr lang="en-US" dirty="0"/>
              <a:t>2.22% higher average for eff agent</a:t>
            </a:r>
          </a:p>
          <a:p>
            <a:pPr marL="171450" indent="-171450">
              <a:buFontTx/>
              <a:buChar char="-"/>
            </a:pPr>
            <a:r>
              <a:rPr lang="en-US" dirty="0"/>
              <a:t>2.75% higher max for eff agent</a:t>
            </a:r>
          </a:p>
          <a:p>
            <a:pPr marL="171450" indent="-171450">
              <a:buFontTx/>
              <a:buChar char="-"/>
            </a:pPr>
            <a:r>
              <a:rPr lang="en-US" dirty="0"/>
              <a:t>10.56% more efficient average for the efficient agents</a:t>
            </a:r>
          </a:p>
          <a:p>
            <a:pPr marL="171450" indent="-171450">
              <a:buFontTx/>
              <a:buChar char="-"/>
            </a:pPr>
            <a:r>
              <a:rPr lang="en-US" dirty="0"/>
              <a:t>13.84% more efficient max for the efficient agent</a:t>
            </a:r>
          </a:p>
          <a:p>
            <a:endParaRPr lang="en-US" dirty="0"/>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19</a:t>
            </a:fld>
            <a:endParaRPr lang="en-US" altLang="en-US"/>
          </a:p>
        </p:txBody>
      </p:sp>
    </p:spTree>
    <p:extLst>
      <p:ext uri="{BB962C8B-B14F-4D97-AF65-F5344CB8AC3E}">
        <p14:creationId xmlns:p14="http://schemas.microsoft.com/office/powerpoint/2010/main" val="3525064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To start things off, let’s take a look at a video highlighting the performance of a legged robot which I am sure many of you are familiar with.</a:t>
            </a:r>
          </a:p>
          <a:p>
            <a:pPr marL="0" indent="0">
              <a:buFontTx/>
              <a:buNone/>
            </a:pPr>
            <a:endParaRPr lang="en-US" dirty="0"/>
          </a:p>
          <a:p>
            <a:pPr marL="0" indent="0">
              <a:buFontTx/>
              <a:buNone/>
            </a:pPr>
            <a:r>
              <a:rPr lang="en-US" dirty="0"/>
              <a:t>This is of course the Boston Dynamics Atlas robot, and here it is shown completing a number of tasks related to traversing extreme terrain. </a:t>
            </a:r>
          </a:p>
          <a:p>
            <a:pPr marL="0" indent="0">
              <a:buFontTx/>
              <a:buNone/>
            </a:pPr>
            <a:endParaRPr lang="en-US" dirty="0"/>
          </a:p>
          <a:p>
            <a:pPr marL="0" indent="0">
              <a:buFontTx/>
              <a:buNone/>
            </a:pPr>
            <a:r>
              <a:rPr lang="en-US" dirty="0"/>
              <a:t>This video highlights the potential of legged robots exceling in these type of environments especially compared wheeled or tracked vehicle which might not be able to traverse over these obstacles. </a:t>
            </a:r>
          </a:p>
          <a:p>
            <a:pPr marL="0" indent="0">
              <a:buFontTx/>
              <a:buNone/>
            </a:pPr>
            <a:endParaRPr lang="en-US" dirty="0"/>
          </a:p>
          <a:p>
            <a:pPr marL="0" indent="0">
              <a:buFontTx/>
              <a:buNone/>
            </a:pPr>
            <a:r>
              <a:rPr lang="en-US" dirty="0"/>
              <a:t>Atlas can be seen performing a number of different actions such as running, jumping and balancing. </a:t>
            </a:r>
          </a:p>
          <a:p>
            <a:pPr marL="0" indent="0">
              <a:buFontTx/>
              <a:buNone/>
            </a:pPr>
            <a:endParaRPr lang="en-US" dirty="0"/>
          </a:p>
          <a:p>
            <a:pPr marL="0" indent="0">
              <a:buFontTx/>
              <a:buNone/>
            </a:pPr>
            <a:r>
              <a:rPr lang="en-US" dirty="0"/>
              <a:t>Furthermore, a legged robot equipped with additional appendages such as this one, is capable of actions such as mantling as was just seen. </a:t>
            </a:r>
          </a:p>
          <a:p>
            <a:pPr marL="0" indent="0">
              <a:buFontTx/>
              <a:buNone/>
            </a:pPr>
            <a:endParaRPr lang="en-US" dirty="0"/>
          </a:p>
          <a:p>
            <a:pPr marL="0" indent="0">
              <a:buFontTx/>
              <a:buNone/>
            </a:pPr>
            <a:r>
              <a:rPr lang="en-US" dirty="0"/>
              <a:t>It is for these reasons that we are interested in studying legged locomotive robots to begin with. </a:t>
            </a:r>
          </a:p>
          <a:p>
            <a:pPr marL="0" indent="0">
              <a:buFontTx/>
              <a:buNone/>
            </a:pPr>
            <a:endParaRPr lang="en-US" dirty="0"/>
          </a:p>
          <a:p>
            <a:pPr marL="0" indent="0">
              <a:buFontTx/>
              <a:buNone/>
            </a:pPr>
            <a:r>
              <a:rPr lang="en-US" dirty="0"/>
              <a:t>That and the fact that robots doing backflips, and performing dance moves is super awesome!</a:t>
            </a:r>
          </a:p>
          <a:p>
            <a:pPr marL="0" indent="0">
              <a:buFontTx/>
              <a:buNone/>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As cool as these robots are however, they can be a challenge to define control strategies for. </a:t>
            </a:r>
          </a:p>
          <a:p>
            <a:pPr marL="0" indent="0">
              <a:buFontTx/>
              <a:buNone/>
            </a:pPr>
            <a:endParaRPr lang="en-US" dirty="0"/>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2</a:t>
            </a:fld>
            <a:endParaRPr lang="en-US" altLang="en-US"/>
          </a:p>
        </p:txBody>
      </p:sp>
    </p:spTree>
    <p:extLst>
      <p:ext uri="{BB962C8B-B14F-4D97-AF65-F5344CB8AC3E}">
        <p14:creationId xmlns:p14="http://schemas.microsoft.com/office/powerpoint/2010/main" val="2073346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a:t>
            </a:r>
          </a:p>
          <a:p>
            <a:r>
              <a:rPr lang="en-US"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Reinforcement learning can be used to find control policies that are more efficient for flexible legged jumping systems.</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Furthermore, Agents can learn efficient control strategies where more complex control inputs are required</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(click)</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And in some cases, Controllers can be learned that are both higher in performance and efficiency metrics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20</a:t>
            </a:fld>
            <a:endParaRPr lang="en-US" altLang="en-US"/>
          </a:p>
        </p:txBody>
      </p:sp>
    </p:spTree>
    <p:extLst>
      <p:ext uri="{BB962C8B-B14F-4D97-AF65-F5344CB8AC3E}">
        <p14:creationId xmlns:p14="http://schemas.microsoft.com/office/powerpoint/2010/main" val="1586058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your time. I would be happy to take some questions!</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21</a:t>
            </a:fld>
            <a:endParaRPr lang="en-US" altLang="en-US"/>
          </a:p>
        </p:txBody>
      </p:sp>
    </p:spTree>
    <p:extLst>
      <p:ext uri="{BB962C8B-B14F-4D97-AF65-F5344CB8AC3E}">
        <p14:creationId xmlns:p14="http://schemas.microsoft.com/office/powerpoint/2010/main" val="1840836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a:p>
            <a:pPr marL="171450" indent="-171450">
              <a:buFontTx/>
              <a:buChar char="-"/>
            </a:pPr>
            <a:r>
              <a:rPr lang="en-US" dirty="0"/>
              <a:t>Get citation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22</a:t>
            </a:fld>
            <a:endParaRPr lang="en-US" altLang="en-US"/>
          </a:p>
        </p:txBody>
      </p:sp>
    </p:spTree>
    <p:extLst>
      <p:ext uri="{BB962C8B-B14F-4D97-AF65-F5344CB8AC3E}">
        <p14:creationId xmlns:p14="http://schemas.microsoft.com/office/powerpoint/2010/main" val="3202511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a:r>
          </a:p>
          <a:p>
            <a:pPr marL="171450" indent="-171450">
              <a:buFontTx/>
              <a:buChar char="-"/>
            </a:pPr>
            <a:r>
              <a:rPr lang="en-US" dirty="0"/>
              <a:t>Get citation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23</a:t>
            </a:fld>
            <a:endParaRPr lang="en-US" altLang="en-US"/>
          </a:p>
        </p:txBody>
      </p:sp>
    </p:spTree>
    <p:extLst>
      <p:ext uri="{BB962C8B-B14F-4D97-AF65-F5344CB8AC3E}">
        <p14:creationId xmlns:p14="http://schemas.microsoft.com/office/powerpoint/2010/main" val="1207549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Highlighted in this quick reel, are some of the many attempts to get a perfect run of the previous video. </a:t>
            </a:r>
          </a:p>
          <a:p>
            <a:endParaRPr lang="en-US" dirty="0"/>
          </a:p>
          <a:p>
            <a:r>
              <a:rPr lang="en-US" dirty="0"/>
              <a:t>Legged robots are innately challenging to design controllers for due to things like maintaining balance and ensuring proper foot placement.</a:t>
            </a:r>
          </a:p>
          <a:p>
            <a:endParaRPr lang="en-US" dirty="0"/>
          </a:p>
          <a:p>
            <a:r>
              <a:rPr lang="en-US" dirty="0"/>
              <a:t>Additionally, a challenge that can be overlooked but effects the reality of legged robots roaming the streets one day, is the challenge of maintaining a low power budget. </a:t>
            </a:r>
          </a:p>
          <a:p>
            <a:endParaRPr lang="en-US" dirty="0"/>
          </a:p>
          <a:p>
            <a:r>
              <a:rPr lang="en-US" dirty="0"/>
              <a:t>Legged robotic systems tend to be power inefficient in terms of ground covered compared to their wheeled counterparts.</a:t>
            </a:r>
          </a:p>
          <a:p>
            <a:endParaRPr lang="en-US" dirty="0"/>
          </a:p>
          <a:p>
            <a:r>
              <a:rPr lang="en-US" dirty="0"/>
              <a:t>As such, it is of interest to discover ways to reduce the power needs of such systems. </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3</a:t>
            </a:fld>
            <a:endParaRPr lang="en-US" altLang="en-US"/>
          </a:p>
        </p:txBody>
      </p:sp>
    </p:spTree>
    <p:extLst>
      <p:ext uri="{BB962C8B-B14F-4D97-AF65-F5344CB8AC3E}">
        <p14:creationId xmlns:p14="http://schemas.microsoft.com/office/powerpoint/2010/main" val="59618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One approach to solve this power problem is the utilization of flexible components within a legged system.</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This has been shown to improve performance metrics such as efficiency, increased walking stability, higher movement velocity.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However, these gains do not come at no cost.</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Flexible systems can be difficult to define models for because the non-linearities that exist due to the flexibility.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Because they are difficult to define models for, they are also difficult to define control strategies for.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r>
              <a:rPr lang="en-US" dirty="0"/>
              <a:t>TODO: </a:t>
            </a:r>
          </a:p>
          <a:p>
            <a:pPr marL="171450" indent="-171450">
              <a:buFontTx/>
              <a:buChar char="-"/>
            </a:pPr>
            <a:r>
              <a:rPr lang="en-US" dirty="0"/>
              <a:t>Get citation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4</a:t>
            </a:fld>
            <a:endParaRPr lang="en-US" altLang="en-US"/>
          </a:p>
        </p:txBody>
      </p:sp>
    </p:spTree>
    <p:extLst>
      <p:ext uri="{BB962C8B-B14F-4D97-AF65-F5344CB8AC3E}">
        <p14:creationId xmlns:p14="http://schemas.microsoft.com/office/powerpoint/2010/main" val="1614209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this work, instead of utilizing what might be considered a traditional controls method to find a control strategy for a flexible legged system, Reinforcement learning was used. </a:t>
            </a:r>
          </a:p>
          <a:p>
            <a:pPr marL="0" indent="0">
              <a:buFontTx/>
              <a:buNone/>
            </a:pPr>
            <a:endParaRPr lang="en-US" dirty="0"/>
          </a:p>
          <a:p>
            <a:pPr marL="0" indent="0">
              <a:buFontTx/>
              <a:buNone/>
            </a:pPr>
            <a:r>
              <a:rPr lang="en-US" dirty="0"/>
              <a:t>The lower block diagram highlights the general flow of a Reinforcement Learning controller both during and after training.</a:t>
            </a:r>
          </a:p>
          <a:p>
            <a:pPr marL="0" indent="0">
              <a:buFontTx/>
              <a:buNone/>
            </a:pPr>
            <a:endParaRPr lang="en-US" dirty="0"/>
          </a:p>
          <a:p>
            <a:pPr marL="0" indent="0">
              <a:buFontTx/>
              <a:buNone/>
            </a:pPr>
            <a:r>
              <a:rPr lang="en-US" dirty="0"/>
              <a:t>That is, there is an Environment (the legged robotic system) and an Agent (the control strategy) where,</a:t>
            </a:r>
          </a:p>
          <a:p>
            <a:pPr marL="0" indent="0">
              <a:buFontTx/>
              <a:buNone/>
            </a:pPr>
            <a:r>
              <a:rPr lang="en-US" dirty="0"/>
              <a:t>(click)</a:t>
            </a:r>
          </a:p>
          <a:p>
            <a:pPr marL="0" indent="0">
              <a:buFontTx/>
              <a:buNone/>
            </a:pPr>
            <a:r>
              <a:rPr lang="en-US" dirty="0"/>
              <a:t>Similar to a traditional controller, the reinforcement learning controller receives the current state</a:t>
            </a:r>
          </a:p>
          <a:p>
            <a:pPr marL="0" indent="0">
              <a:buFontTx/>
              <a:buNone/>
            </a:pPr>
            <a:r>
              <a:rPr lang="en-US" dirty="0"/>
              <a:t>(click)</a:t>
            </a:r>
          </a:p>
          <a:p>
            <a:pPr marL="0" indent="0">
              <a:buFontTx/>
              <a:buNone/>
            </a:pPr>
            <a:r>
              <a:rPr lang="en-US" dirty="0"/>
              <a:t>and sends the updated desired state.</a:t>
            </a:r>
          </a:p>
          <a:p>
            <a:pPr marL="0" indent="0">
              <a:buFontTx/>
              <a:buNone/>
            </a:pPr>
            <a:r>
              <a:rPr lang="en-US" dirty="0"/>
              <a:t>(click)</a:t>
            </a:r>
          </a:p>
          <a:p>
            <a:pPr marL="0" indent="0">
              <a:buFontTx/>
              <a:buNone/>
            </a:pPr>
            <a:r>
              <a:rPr lang="en-US" dirty="0"/>
              <a:t>Additionally, the controller receives a reward, which during training an algorithm can use to re-shape or learn the controller. </a:t>
            </a:r>
          </a:p>
          <a:p>
            <a:pPr marL="0" indent="0">
              <a:buFontTx/>
              <a:buNone/>
            </a:pPr>
            <a:endParaRPr lang="en-US" dirty="0"/>
          </a:p>
          <a:p>
            <a:pPr marL="0" indent="0">
              <a:buFontTx/>
              <a:buNone/>
            </a:pPr>
            <a:r>
              <a:rPr lang="en-US" dirty="0"/>
              <a:t>For the remainder of this presentation, the term RL will be used to reference Reinforcement Learning and the term Agent will be used to reference the control strategy. </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5</a:t>
            </a:fld>
            <a:endParaRPr lang="en-US" altLang="en-US"/>
          </a:p>
        </p:txBody>
      </p:sp>
    </p:spTree>
    <p:extLst>
      <p:ext uri="{BB962C8B-B14F-4D97-AF65-F5344CB8AC3E}">
        <p14:creationId xmlns:p14="http://schemas.microsoft.com/office/powerpoint/2010/main" val="4025457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algorithm used for this work was the Twin Delayed Deep Deterministic Policy Gradient algorithm, or TD3.</a:t>
            </a:r>
          </a:p>
          <a:p>
            <a:endParaRPr lang="en-US" dirty="0"/>
          </a:p>
          <a:p>
            <a:r>
              <a:rPr lang="en-US" dirty="0"/>
              <a:t>This algorithm is based in the popular Deep Deterministic Policy Gradient algorithm, or DDPG. </a:t>
            </a:r>
          </a:p>
          <a:p>
            <a:endParaRPr lang="en-US" dirty="0"/>
          </a:p>
          <a:p>
            <a:r>
              <a:rPr lang="en-US" dirty="0"/>
              <a:t>Presented here is a general block diagram describing the algorithm. We won’t go into great detail, but we’ll cover a general sense of the learning process. </a:t>
            </a:r>
          </a:p>
          <a:p>
            <a:r>
              <a:rPr lang="en-US" dirty="0"/>
              <a:t>(click)</a:t>
            </a:r>
          </a:p>
          <a:p>
            <a:endParaRPr lang="en-US" dirty="0"/>
          </a:p>
          <a:p>
            <a:r>
              <a:rPr lang="en-US" dirty="0"/>
              <a:t>Please take note first, the key in the top right of the diagram. </a:t>
            </a:r>
          </a:p>
          <a:p>
            <a:r>
              <a:rPr lang="en-US" dirty="0"/>
              <a:t>(click)</a:t>
            </a:r>
          </a:p>
          <a:p>
            <a:endParaRPr lang="en-US" dirty="0"/>
          </a:p>
          <a:p>
            <a:r>
              <a:rPr lang="en-US" dirty="0"/>
              <a:t>TD3 is an actor critic learning algorithm wherein there exists two separate neural networks. Both can be seen highlighted on screen. </a:t>
            </a:r>
          </a:p>
          <a:p>
            <a:endParaRPr lang="en-US" dirty="0"/>
          </a:p>
          <a:p>
            <a:r>
              <a:rPr lang="en-US" dirty="0"/>
              <a:t>The actor is the agent and therefore the controller of the system such that a neural network is the approximator of the optimal controller.</a:t>
            </a:r>
          </a:p>
          <a:p>
            <a:r>
              <a:rPr lang="en-US" dirty="0"/>
              <a:t>(click)</a:t>
            </a:r>
          </a:p>
          <a:p>
            <a:endParaRPr lang="en-US" dirty="0"/>
          </a:p>
          <a:p>
            <a:r>
              <a:rPr lang="en-US" dirty="0"/>
              <a:t>The actor is further broken into two separate networks, a main network and a target network. The target network is used to supply the critic network with an action and to keep the main actor network from learning too quickly where diverging solutions might be found. </a:t>
            </a:r>
          </a:p>
          <a:p>
            <a:endParaRPr lang="en-US" dirty="0"/>
          </a:p>
          <a:p>
            <a:r>
              <a:rPr lang="en-US" dirty="0"/>
              <a:t>The critic is a training network and is broken into 4 sub-neural networks. </a:t>
            </a:r>
          </a:p>
          <a:p>
            <a:r>
              <a:rPr lang="en-US" dirty="0"/>
              <a:t>(click)</a:t>
            </a:r>
          </a:p>
          <a:p>
            <a:endParaRPr lang="en-US" dirty="0"/>
          </a:p>
          <a:p>
            <a:r>
              <a:rPr lang="en-US" dirty="0"/>
              <a:t>Two of them are twin main networks and two of them are twin target networks. The target networks, similar to the actor, trail the main networks and are used to train them by way of reducing temporal difference error between them and the main network. </a:t>
            </a:r>
          </a:p>
          <a:p>
            <a:endParaRPr lang="en-US" dirty="0"/>
          </a:p>
          <a:p>
            <a:r>
              <a:rPr lang="en-US" dirty="0"/>
              <a:t>Twin networks are used in general as this has been shown to reduce stalling during training. </a:t>
            </a:r>
          </a:p>
          <a:p>
            <a:r>
              <a:rPr lang="en-US" dirty="0"/>
              <a:t>(click)</a:t>
            </a:r>
          </a:p>
          <a:p>
            <a:endParaRPr lang="en-US" dirty="0"/>
          </a:p>
          <a:p>
            <a:r>
              <a:rPr lang="en-US" dirty="0"/>
              <a:t>Additionally during training, the actions taken by the agent are stored in a replay buffer which is used by the target actor to generate actions for the target critics. Because of this, TD3 is considered an off-policy learning algorithm where past experiences are used for training. </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6</a:t>
            </a:fld>
            <a:endParaRPr lang="en-US" altLang="en-US"/>
          </a:p>
        </p:txBody>
      </p:sp>
    </p:spTree>
    <p:extLst>
      <p:ext uri="{BB962C8B-B14F-4D97-AF65-F5344CB8AC3E}">
        <p14:creationId xmlns:p14="http://schemas.microsoft.com/office/powerpoint/2010/main" val="3090546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pogo-stick system shown here was used to represent a general flexible-legged jumping system. </a:t>
            </a:r>
          </a:p>
          <a:p>
            <a:pPr marL="0" indent="0">
              <a:buFontTx/>
              <a:buNone/>
            </a:pPr>
            <a:endParaRPr lang="en-US" dirty="0"/>
          </a:p>
          <a:p>
            <a:pPr marL="0" indent="0">
              <a:buFontTx/>
              <a:buNone/>
            </a:pPr>
            <a:r>
              <a:rPr lang="en-US" dirty="0"/>
              <a:t>The actuator mass </a:t>
            </a:r>
            <a:r>
              <a:rPr lang="en-US" dirty="0" err="1"/>
              <a:t>m_a</a:t>
            </a:r>
            <a:r>
              <a:rPr lang="en-US" dirty="0"/>
              <a:t> is controlled to move along the rod </a:t>
            </a:r>
            <a:r>
              <a:rPr lang="en-US" dirty="0" err="1"/>
              <a:t>m_l</a:t>
            </a:r>
            <a:r>
              <a:rPr lang="en-US" dirty="0"/>
              <a:t> propelling it vertically up or down. A massless spring, and damper, (which is not shown in the figure) are modeled such that the system can bounce off the ground. Additionally, the system is constrained so that it can only move vertically. </a:t>
            </a:r>
          </a:p>
          <a:p>
            <a:pPr marL="0" indent="0">
              <a:buFontTx/>
              <a:buNone/>
            </a:pPr>
            <a:endParaRPr lang="en-US" dirty="0"/>
          </a:p>
          <a:p>
            <a:pPr marL="0" indent="0">
              <a:buFontTx/>
              <a:buNone/>
            </a:pPr>
            <a:r>
              <a:rPr lang="en-US" dirty="0"/>
              <a:t>This model has been proven to be useful as the bases to describe many different flexible-legged system and therefore was used to describe a flexible-legged jumping system in this work. </a:t>
            </a:r>
          </a:p>
          <a:p>
            <a:pPr marL="0" indent="0">
              <a:buFontTx/>
              <a:buNone/>
            </a:pPr>
            <a:endParaRPr lang="en-US" dirty="0"/>
          </a:p>
          <a:p>
            <a:pPr marL="0" indent="0">
              <a:buFontTx/>
              <a:buNone/>
            </a:pPr>
            <a:r>
              <a:rPr lang="en-US" dirty="0"/>
              <a:t>The EOMs of this system can be seen in the lower part of the slide. </a:t>
            </a:r>
          </a:p>
          <a:p>
            <a:pPr marL="0" indent="0">
              <a:buFontTx/>
              <a:buNone/>
            </a:pPr>
            <a:endParaRPr lang="en-US" dirty="0"/>
          </a:p>
          <a:p>
            <a:pPr marL="0" indent="0">
              <a:buFontTx/>
              <a:buNone/>
            </a:pPr>
            <a:r>
              <a:rPr lang="en-US" dirty="0"/>
              <a:t>Alpha in this case is used to represent the systems contact with the ground such that the spring and damper do not influence the systems dynamics unless the system is in contact with the ground. </a:t>
            </a:r>
          </a:p>
          <a:p>
            <a:pPr marL="0" indent="0">
              <a:buFontTx/>
              <a:buNone/>
            </a:pPr>
            <a:endParaRPr lang="en-US" dirty="0"/>
          </a:p>
          <a:p>
            <a:pPr marL="0" indent="0">
              <a:buFontTx/>
              <a:buNone/>
            </a:pPr>
            <a:r>
              <a:rPr lang="en-US" dirty="0"/>
              <a:t>The values used in this work for the model parameters are highlighted in the table presented. </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7</a:t>
            </a:fld>
            <a:endParaRPr lang="en-US" altLang="en-US"/>
          </a:p>
        </p:txBody>
      </p:sp>
    </p:spTree>
    <p:extLst>
      <p:ext uri="{BB962C8B-B14F-4D97-AF65-F5344CB8AC3E}">
        <p14:creationId xmlns:p14="http://schemas.microsoft.com/office/powerpoint/2010/main" val="3313113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states sent to the training algorithm during training, and the agent during controlling, are the actuator’s position and velocity along the rod, as well as the rod’s position and velocity in space. </a:t>
            </a:r>
          </a:p>
          <a:p>
            <a:endParaRPr lang="en-US" dirty="0"/>
          </a:p>
          <a:p>
            <a:r>
              <a:rPr lang="en-US" dirty="0"/>
              <a:t>The action sent to the environment (i.e. the pogo-stick) is the acceleration of the actuator mass. </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8</a:t>
            </a:fld>
            <a:endParaRPr lang="en-US" altLang="en-US"/>
          </a:p>
        </p:txBody>
      </p:sp>
    </p:spTree>
    <p:extLst>
      <p:ext uri="{BB962C8B-B14F-4D97-AF65-F5344CB8AC3E}">
        <p14:creationId xmlns:p14="http://schemas.microsoft.com/office/powerpoint/2010/main" val="239765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reward is used to train an agent, two different rewards were used to train two kinds of agents to evaluate if RL can be used to define power efficient control strategies for flexible legged locomotive systems.</a:t>
            </a:r>
          </a:p>
          <a:p>
            <a:endParaRPr lang="en-US" dirty="0"/>
          </a:p>
          <a:p>
            <a:r>
              <a:rPr lang="en-US" dirty="0"/>
              <a:t>The first, highlighted here, is a function that rewards the agent based on height alone. That is, the control policy will be to maximize height. The reward returned to the learning algorithm is normalized to increase its ability to find a good strategy. </a:t>
            </a:r>
          </a:p>
        </p:txBody>
      </p:sp>
      <p:sp>
        <p:nvSpPr>
          <p:cNvPr id="4" name="Slide Number Placeholder 3"/>
          <p:cNvSpPr>
            <a:spLocks noGrp="1"/>
          </p:cNvSpPr>
          <p:nvPr>
            <p:ph type="sldNum" sz="quarter" idx="5"/>
          </p:nvPr>
        </p:nvSpPr>
        <p:spPr/>
        <p:txBody>
          <a:bodyPr/>
          <a:lstStyle/>
          <a:p>
            <a:pPr>
              <a:defRPr/>
            </a:pPr>
            <a:fld id="{5EA5F99B-2F89-4169-B525-3841F172E6B4}" type="slidenum">
              <a:rPr lang="en-US" altLang="en-US" smtClean="0"/>
              <a:pPr>
                <a:defRPr/>
              </a:pPr>
              <a:t>9</a:t>
            </a:fld>
            <a:endParaRPr lang="en-US" altLang="en-US"/>
          </a:p>
        </p:txBody>
      </p:sp>
    </p:spTree>
    <p:extLst>
      <p:ext uri="{BB962C8B-B14F-4D97-AF65-F5344CB8AC3E}">
        <p14:creationId xmlns:p14="http://schemas.microsoft.com/office/powerpoint/2010/main" val="3698456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1981200"/>
            <a:ext cx="11055350" cy="3140075"/>
          </a:xfrm>
        </p:spPr>
        <p:txBody>
          <a:bodyPr/>
          <a:lstStyle/>
          <a:p>
            <a:r>
              <a:rPr lang="en-US" dirty="0"/>
              <a:t>Click to edit Master title style</a:t>
            </a:r>
          </a:p>
        </p:txBody>
      </p:sp>
      <p:sp>
        <p:nvSpPr>
          <p:cNvPr id="3" name="Subtitle 2"/>
          <p:cNvSpPr>
            <a:spLocks noGrp="1"/>
          </p:cNvSpPr>
          <p:nvPr>
            <p:ph type="subTitle" idx="1"/>
          </p:nvPr>
        </p:nvSpPr>
        <p:spPr>
          <a:xfrm>
            <a:off x="1951038" y="5527675"/>
            <a:ext cx="9102725" cy="2492375"/>
          </a:xfrm>
        </p:spPr>
        <p:txBody>
          <a:bodyPr/>
          <a:lstStyle>
            <a:lvl1pPr marL="0" indent="0" algn="ctr">
              <a:buNone/>
              <a:defRPr sz="40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225259042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ody and Tex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a:extLst>
              <a:ext uri="{FF2B5EF4-FFF2-40B4-BE49-F238E27FC236}">
                <a16:creationId xmlns:a16="http://schemas.microsoft.com/office/drawing/2014/main" id="{BE0980FD-CCA0-48AB-9D5F-7F883EEA1423}"/>
              </a:ext>
            </a:extLst>
          </p:cNvPr>
          <p:cNvSpPr txBox="1">
            <a:spLocks noGrp="1" noChangeArrowheads="1"/>
          </p:cNvSpPr>
          <p:nvPr>
            <p:ph type="sldNum" sz="quarter" idx="10"/>
          </p:nvPr>
        </p:nvSpPr>
        <p:spPr>
          <a:ln/>
        </p:spPr>
        <p:txBody>
          <a:bodyPr/>
          <a:lstStyle>
            <a:lvl1pPr>
              <a:defRPr/>
            </a:lvl1pPr>
          </a:lstStyle>
          <a:p>
            <a:pPr>
              <a:defRPr/>
            </a:pPr>
            <a:fld id="{670866A3-97F0-45D4-BFD2-126C784D7B7C}" type="slidenum">
              <a:rPr lang="en-US" altLang="en-US"/>
              <a:pPr>
                <a:defRPr/>
              </a:pPr>
              <a:t>‹#›</a:t>
            </a:fld>
            <a:endParaRPr lang="en-US" altLang="en-US"/>
          </a:p>
        </p:txBody>
      </p:sp>
    </p:spTree>
    <p:extLst>
      <p:ext uri="{BB962C8B-B14F-4D97-AF65-F5344CB8AC3E}">
        <p14:creationId xmlns:p14="http://schemas.microsoft.com/office/powerpoint/2010/main" val="95970332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and Fig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Picture Placeholder 7"/>
          <p:cNvSpPr>
            <a:spLocks noGrp="1"/>
          </p:cNvSpPr>
          <p:nvPr>
            <p:ph type="pic" sz="quarter" idx="11"/>
          </p:nvPr>
        </p:nvSpPr>
        <p:spPr>
          <a:xfrm>
            <a:off x="406400" y="1371600"/>
            <a:ext cx="12039600" cy="7848600"/>
          </a:xfrm>
        </p:spPr>
        <p:txBody>
          <a:bodyPr/>
          <a:lstStyle/>
          <a:p>
            <a:pPr lvl="0"/>
            <a:endParaRPr lang="en-US" noProof="0" dirty="0">
              <a:sym typeface="Arial" charset="0"/>
            </a:endParaRPr>
          </a:p>
        </p:txBody>
      </p:sp>
      <p:sp>
        <p:nvSpPr>
          <p:cNvPr id="4" name="Text Box 3">
            <a:extLst>
              <a:ext uri="{FF2B5EF4-FFF2-40B4-BE49-F238E27FC236}">
                <a16:creationId xmlns:a16="http://schemas.microsoft.com/office/drawing/2014/main" id="{6C579BC2-BF2A-4E90-98F8-6C7E69B37EBE}"/>
              </a:ext>
            </a:extLst>
          </p:cNvPr>
          <p:cNvSpPr txBox="1">
            <a:spLocks noGrp="1" noChangeArrowheads="1"/>
          </p:cNvSpPr>
          <p:nvPr>
            <p:ph type="sldNum" sz="quarter" idx="12"/>
          </p:nvPr>
        </p:nvSpPr>
        <p:spPr>
          <a:ln/>
        </p:spPr>
        <p:txBody>
          <a:bodyPr/>
          <a:lstStyle>
            <a:lvl1pPr>
              <a:defRPr/>
            </a:lvl1pPr>
          </a:lstStyle>
          <a:p>
            <a:pPr>
              <a:defRPr/>
            </a:pPr>
            <a:fld id="{C25C13B7-A670-4709-8BF6-78BC0213129B}" type="slidenum">
              <a:rPr lang="en-US" altLang="en-US"/>
              <a:pPr>
                <a:defRPr/>
              </a:pPr>
              <a:t>‹#›</a:t>
            </a:fld>
            <a:endParaRPr lang="en-US" altLang="en-US"/>
          </a:p>
        </p:txBody>
      </p:sp>
    </p:spTree>
    <p:extLst>
      <p:ext uri="{BB962C8B-B14F-4D97-AF65-F5344CB8AC3E}">
        <p14:creationId xmlns:p14="http://schemas.microsoft.com/office/powerpoint/2010/main" val="235351404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BFBFBF"/>
            </a:gs>
          </a:gsLst>
          <a:lin ang="5400000" scaled="1"/>
        </a:gradFill>
        <a:effectLst/>
      </p:bgPr>
    </p:bg>
    <p:spTree>
      <p:nvGrpSpPr>
        <p:cNvPr id="1" name=""/>
        <p:cNvGrpSpPr/>
        <p:nvPr/>
      </p:nvGrpSpPr>
      <p:grpSpPr>
        <a:xfrm>
          <a:off x="0" y="0"/>
          <a:ext cx="0" cy="0"/>
          <a:chOff x="0" y="0"/>
          <a:chExt cx="0" cy="0"/>
        </a:xfrm>
      </p:grpSpPr>
      <p:sp>
        <p:nvSpPr>
          <p:cNvPr id="1025" name="Rectangle 1">
            <a:extLst>
              <a:ext uri="{FF2B5EF4-FFF2-40B4-BE49-F238E27FC236}">
                <a16:creationId xmlns:a16="http://schemas.microsoft.com/office/drawing/2014/main" id="{4C1E49CA-B368-44EF-81CF-69E5EA64A054}"/>
              </a:ext>
            </a:extLst>
          </p:cNvPr>
          <p:cNvSpPr>
            <a:spLocks noGrp="1" noChangeArrowheads="1"/>
          </p:cNvSpPr>
          <p:nvPr>
            <p:ph type="title"/>
          </p:nvPr>
        </p:nvSpPr>
        <p:spPr bwMode="auto">
          <a:xfrm>
            <a:off x="1644650" y="1981200"/>
            <a:ext cx="9715500" cy="3200400"/>
          </a:xfrm>
          <a:prstGeom prst="rect">
            <a:avLst/>
          </a:prstGeom>
          <a:noFill/>
          <a:ln>
            <a:noFill/>
          </a:ln>
          <a:effectLst/>
        </p:spPr>
        <p:txBody>
          <a:bodyPr vert="horz" wrap="square" lIns="50800" tIns="50800" rIns="108599" bIns="50800" numCol="1" anchor="ctr" anchorCtr="0" compatLnSpc="1">
            <a:prstTxWarp prst="textNoShape">
              <a:avLst/>
            </a:prstTxWarp>
          </a:bodyPr>
          <a:lstStyle/>
          <a:p>
            <a:pPr lvl="0"/>
            <a:r>
              <a:rPr lang="en-US" dirty="0">
                <a:sym typeface="Arial Bold" charset="0"/>
              </a:rPr>
              <a:t>Click to edit Master title style</a:t>
            </a:r>
          </a:p>
        </p:txBody>
      </p:sp>
      <p:sp>
        <p:nvSpPr>
          <p:cNvPr id="1026" name="Rectangle 2">
            <a:extLst>
              <a:ext uri="{FF2B5EF4-FFF2-40B4-BE49-F238E27FC236}">
                <a16:creationId xmlns:a16="http://schemas.microsoft.com/office/drawing/2014/main" id="{79C3E1D3-45C7-494A-AB69-1ED1620A0492}"/>
              </a:ext>
            </a:extLst>
          </p:cNvPr>
          <p:cNvSpPr>
            <a:spLocks noGrp="1" noChangeArrowheads="1"/>
          </p:cNvSpPr>
          <p:nvPr>
            <p:ph type="body" idx="1"/>
          </p:nvPr>
        </p:nvSpPr>
        <p:spPr bwMode="auto">
          <a:xfrm>
            <a:off x="2481263" y="6019800"/>
            <a:ext cx="7823200" cy="3230563"/>
          </a:xfrm>
          <a:prstGeom prst="rect">
            <a:avLst/>
          </a:prstGeom>
          <a:noFill/>
          <a:ln>
            <a:noFill/>
          </a:ln>
          <a:effectLst/>
        </p:spPr>
        <p:txBody>
          <a:bodyPr vert="horz" wrap="square" lIns="50800" tIns="50800" rIns="108599" bIns="50800" numCol="1" anchor="t" anchorCtr="0" compatLnSpc="1">
            <a:prstTxWarp prst="textNoShape">
              <a:avLst/>
            </a:prstTxWarp>
          </a:bodyPr>
          <a:lstStyle/>
          <a:p>
            <a:r>
              <a:rPr lang="en-US" dirty="0"/>
              <a:t>Name</a:t>
            </a:r>
          </a:p>
          <a:p>
            <a:r>
              <a:rPr lang="en-US" dirty="0"/>
              <a:t>Dept. of Mechanical Engineering</a:t>
            </a:r>
          </a:p>
          <a:p>
            <a:r>
              <a:rPr lang="en-US" dirty="0"/>
              <a:t>Univ. of Louisiana at Lafayette</a:t>
            </a:r>
          </a:p>
          <a:p>
            <a:r>
              <a:rPr lang="en-US" dirty="0" err="1"/>
              <a:t>email@louisiana.edu</a:t>
            </a:r>
            <a:endParaRPr lang="en-US" dirty="0"/>
          </a:p>
        </p:txBody>
      </p:sp>
      <p:pic>
        <p:nvPicPr>
          <p:cNvPr id="4" name="Picture 1">
            <a:extLst>
              <a:ext uri="{FF2B5EF4-FFF2-40B4-BE49-F238E27FC236}">
                <a16:creationId xmlns:a16="http://schemas.microsoft.com/office/drawing/2014/main" id="{B6503F6B-0532-416D-A593-57D22985D7C5}"/>
              </a:ext>
            </a:extLst>
          </p:cNvPr>
          <p:cNvPicPr>
            <a:picLocks noChangeAspect="1" noChangeArrowheads="1"/>
          </p:cNvPicPr>
          <p:nvPr userDrawn="1"/>
        </p:nvPicPr>
        <p:blipFill>
          <a:blip r:embed="rId3"/>
          <a:srcRect/>
          <a:stretch>
            <a:fillRect/>
          </a:stretch>
        </p:blipFill>
        <p:spPr bwMode="auto">
          <a:xfrm>
            <a:off x="11736388" y="101600"/>
            <a:ext cx="1039812" cy="1130300"/>
          </a:xfrm>
          <a:prstGeom prst="rect">
            <a:avLst/>
          </a:prstGeom>
          <a:noFill/>
          <a:ln>
            <a:noFill/>
          </a:ln>
          <a:effectLst>
            <a:outerShdw blurRad="127000" dist="63500" dir="2700000" algn="ctr" rotWithShape="0">
              <a:schemeClr val="bg2">
                <a:alpha val="75000"/>
              </a:schemeClr>
            </a:outerShdw>
          </a:effectLst>
        </p:spPr>
      </p:pic>
    </p:spTree>
  </p:cSld>
  <p:clrMap bg1="lt1" tx1="dk1" bg2="lt2" tx2="dk2" accent1="accent1" accent2="accent2" accent3="accent3" accent4="accent4" accent5="accent5" accent6="accent6" hlink="hlink" folHlink="folHlink"/>
  <p:sldLayoutIdLst>
    <p:sldLayoutId id="2147483650" r:id="rId1"/>
  </p:sldLayoutIdLst>
  <p:transition/>
  <p:hf hdr="0" ftr="0" dt="0"/>
  <p:txStyles>
    <p:titleStyle>
      <a:lvl1pPr marL="6350" indent="-6350" algn="ctr" rtl="0" eaLnBrk="0" fontAlgn="base" hangingPunct="0">
        <a:spcBef>
          <a:spcPct val="0"/>
        </a:spcBef>
        <a:spcAft>
          <a:spcPct val="0"/>
        </a:spcAft>
        <a:defRPr sz="9000">
          <a:solidFill>
            <a:schemeClr val="tx1"/>
          </a:solidFill>
          <a:effectLst>
            <a:outerShdw blurRad="38100" dist="38100" dir="2700000" algn="tl">
              <a:srgbClr val="DDDDDD"/>
            </a:outerShdw>
          </a:effectLst>
          <a:latin typeface="+mj-lt"/>
          <a:ea typeface="+mj-ea"/>
          <a:cs typeface="+mj-cs"/>
          <a:sym typeface="Arial Bold" panose="020B0704020202020204" pitchFamily="34" charset="0"/>
        </a:defRPr>
      </a:lvl1pPr>
      <a:lvl2pPr marL="6350" indent="-6350" algn="ctr" rtl="0" eaLnBrk="0" fontAlgn="base" hangingPunct="0">
        <a:spcBef>
          <a:spcPct val="0"/>
        </a:spcBef>
        <a:spcAft>
          <a:spcPct val="0"/>
        </a:spcAft>
        <a:defRPr sz="90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panose="020B0704020202020204" pitchFamily="34" charset="0"/>
        </a:defRPr>
      </a:lvl2pPr>
      <a:lvl3pPr marL="6350" indent="-6350" algn="ctr" rtl="0" eaLnBrk="0" fontAlgn="base" hangingPunct="0">
        <a:spcBef>
          <a:spcPct val="0"/>
        </a:spcBef>
        <a:spcAft>
          <a:spcPct val="0"/>
        </a:spcAft>
        <a:defRPr sz="90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panose="020B0704020202020204" pitchFamily="34" charset="0"/>
        </a:defRPr>
      </a:lvl3pPr>
      <a:lvl4pPr marL="6350" indent="-6350" algn="ctr" rtl="0" eaLnBrk="0" fontAlgn="base" hangingPunct="0">
        <a:spcBef>
          <a:spcPct val="0"/>
        </a:spcBef>
        <a:spcAft>
          <a:spcPct val="0"/>
        </a:spcAft>
        <a:defRPr sz="90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panose="020B0704020202020204" pitchFamily="34" charset="0"/>
        </a:defRPr>
      </a:lvl4pPr>
      <a:lvl5pPr marL="6350" indent="-6350" algn="ctr" rtl="0" eaLnBrk="0" fontAlgn="base" hangingPunct="0">
        <a:spcBef>
          <a:spcPct val="0"/>
        </a:spcBef>
        <a:spcAft>
          <a:spcPct val="0"/>
        </a:spcAft>
        <a:defRPr sz="90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panose="020B0704020202020204" pitchFamily="34" charset="0"/>
        </a:defRPr>
      </a:lvl5pPr>
      <a:lvl6pPr marL="463550" algn="ctr" rtl="0" fontAlgn="base">
        <a:spcBef>
          <a:spcPct val="0"/>
        </a:spcBef>
        <a:spcAft>
          <a:spcPct val="0"/>
        </a:spcAft>
        <a:defRPr sz="90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charset="0"/>
        </a:defRPr>
      </a:lvl6pPr>
      <a:lvl7pPr marL="920750" algn="ctr" rtl="0" fontAlgn="base">
        <a:spcBef>
          <a:spcPct val="0"/>
        </a:spcBef>
        <a:spcAft>
          <a:spcPct val="0"/>
        </a:spcAft>
        <a:defRPr sz="90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charset="0"/>
        </a:defRPr>
      </a:lvl7pPr>
      <a:lvl8pPr marL="1377950" algn="ctr" rtl="0" fontAlgn="base">
        <a:spcBef>
          <a:spcPct val="0"/>
        </a:spcBef>
        <a:spcAft>
          <a:spcPct val="0"/>
        </a:spcAft>
        <a:defRPr sz="90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charset="0"/>
        </a:defRPr>
      </a:lvl8pPr>
      <a:lvl9pPr marL="1835150" algn="ctr" rtl="0" fontAlgn="base">
        <a:spcBef>
          <a:spcPct val="0"/>
        </a:spcBef>
        <a:spcAft>
          <a:spcPct val="0"/>
        </a:spcAft>
        <a:defRPr sz="90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charset="0"/>
        </a:defRPr>
      </a:lvl9pPr>
    </p:titleStyle>
    <p:bodyStyle>
      <a:lvl1pPr marL="6350" indent="-6350" algn="ctr" rtl="0" eaLnBrk="0" fontAlgn="base" hangingPunct="0">
        <a:spcBef>
          <a:spcPts val="900"/>
        </a:spcBef>
        <a:spcAft>
          <a:spcPct val="0"/>
        </a:spcAft>
        <a:defRPr sz="4000">
          <a:solidFill>
            <a:schemeClr val="tx1"/>
          </a:solidFill>
          <a:effectLst>
            <a:outerShdw blurRad="38100" dist="38100" dir="2700000" algn="tl">
              <a:srgbClr val="DDDDDD"/>
            </a:outerShdw>
          </a:effectLst>
          <a:latin typeface="+mn-lt"/>
          <a:ea typeface="+mn-ea"/>
          <a:cs typeface="+mn-cs"/>
          <a:sym typeface="Arial Bold" panose="020B0704020202020204" pitchFamily="34" charset="0"/>
        </a:defRPr>
      </a:lvl1pPr>
      <a:lvl2pPr marL="657225" indent="-200025" algn="ctr" rtl="0" eaLnBrk="0" fontAlgn="base" hangingPunct="0">
        <a:spcBef>
          <a:spcPts val="800"/>
        </a:spcBef>
        <a:spcAft>
          <a:spcPct val="0"/>
        </a:spcAft>
        <a:defRPr sz="3400">
          <a:solidFill>
            <a:schemeClr val="tx1"/>
          </a:solidFill>
          <a:effectLst>
            <a:outerShdw blurRad="38100" dist="38100" dir="2700000" algn="tl">
              <a:srgbClr val="DDDDDD"/>
            </a:outerShdw>
          </a:effectLst>
          <a:latin typeface="Arial" charset="0"/>
          <a:ea typeface="ヒラギノ角ゴ ProN W3" charset="0"/>
          <a:cs typeface="ヒラギノ角ゴ ProN W3" charset="0"/>
          <a:sym typeface="Arial" panose="020B0604020202020204" pitchFamily="34" charset="0"/>
        </a:defRPr>
      </a:lvl2pPr>
      <a:lvl3pPr marL="1306513" indent="-392113" algn="ctr" rtl="0" eaLnBrk="0" fontAlgn="base" hangingPunct="0">
        <a:spcBef>
          <a:spcPts val="700"/>
        </a:spcBef>
        <a:spcAft>
          <a:spcPct val="0"/>
        </a:spcAft>
        <a:defRPr sz="2800">
          <a:solidFill>
            <a:schemeClr val="tx1"/>
          </a:solidFill>
          <a:effectLst>
            <a:outerShdw blurRad="38100" dist="38100" dir="2700000" algn="tl">
              <a:srgbClr val="DDDDDD"/>
            </a:outerShdw>
          </a:effectLst>
          <a:latin typeface="Arial" charset="0"/>
          <a:ea typeface="ヒラギノ角ゴ ProN W3" charset="0"/>
          <a:cs typeface="ヒラギノ角ゴ ProN W3" charset="0"/>
          <a:sym typeface="Arial" panose="020B0604020202020204" pitchFamily="34" charset="0"/>
        </a:defRPr>
      </a:lvl3pPr>
      <a:lvl4pPr marL="1957388" indent="-585788" algn="ctr" rtl="0" eaLnBrk="0" fontAlgn="base" hangingPunct="0">
        <a:spcBef>
          <a:spcPts val="600"/>
        </a:spcBef>
        <a:spcAft>
          <a:spcPct val="0"/>
        </a:spcAft>
        <a:defRPr sz="2400">
          <a:solidFill>
            <a:schemeClr val="tx1"/>
          </a:solidFill>
          <a:effectLst>
            <a:outerShdw blurRad="38100" dist="38100" dir="2700000" algn="tl">
              <a:srgbClr val="DDDDDD"/>
            </a:outerShdw>
          </a:effectLst>
          <a:latin typeface="Arial" charset="0"/>
          <a:ea typeface="ヒラギノ角ゴ ProN W3" charset="0"/>
          <a:cs typeface="ヒラギノ角ゴ ProN W3" charset="0"/>
          <a:sym typeface="Arial" panose="020B0604020202020204" pitchFamily="34" charset="0"/>
        </a:defRPr>
      </a:lvl4pPr>
      <a:lvl5pPr marL="2606675" indent="-777875" algn="ctr" rtl="0" eaLnBrk="0" fontAlgn="base" hangingPunct="0">
        <a:spcBef>
          <a:spcPts val="500"/>
        </a:spcBef>
        <a:spcAft>
          <a:spcPct val="0"/>
        </a:spcAft>
        <a:defRPr sz="2200">
          <a:solidFill>
            <a:schemeClr val="tx1"/>
          </a:solidFill>
          <a:effectLst>
            <a:outerShdw blurRad="38100" dist="38100" dir="2700000" algn="tl">
              <a:srgbClr val="DDDDDD"/>
            </a:outerShdw>
          </a:effectLst>
          <a:latin typeface="Arial" charset="0"/>
          <a:ea typeface="ヒラギノ角ゴ ProN W3" charset="0"/>
          <a:cs typeface="ヒラギノ角ゴ ProN W3" charset="0"/>
          <a:sym typeface="Arial" panose="020B0604020202020204" pitchFamily="34" charset="0"/>
        </a:defRPr>
      </a:lvl5pPr>
      <a:lvl6pPr marL="3063875" algn="ctr" rtl="0" fontAlgn="base">
        <a:spcBef>
          <a:spcPts val="500"/>
        </a:spcBef>
        <a:spcAft>
          <a:spcPct val="0"/>
        </a:spcAft>
        <a:defRPr sz="2200">
          <a:solidFill>
            <a:schemeClr val="tx1"/>
          </a:solidFill>
          <a:effectLst>
            <a:outerShdw blurRad="38100" dist="38100" dir="2700000" algn="tl">
              <a:srgbClr val="DDDDDD"/>
            </a:outerShdw>
          </a:effectLst>
          <a:latin typeface="Arial" charset="0"/>
          <a:ea typeface="ヒラギノ角ゴ ProN W3" charset="0"/>
          <a:cs typeface="ヒラギノ角ゴ ProN W3" charset="0"/>
          <a:sym typeface="Arial" charset="0"/>
        </a:defRPr>
      </a:lvl6pPr>
      <a:lvl7pPr marL="3521075" algn="ctr" rtl="0" fontAlgn="base">
        <a:spcBef>
          <a:spcPts val="500"/>
        </a:spcBef>
        <a:spcAft>
          <a:spcPct val="0"/>
        </a:spcAft>
        <a:defRPr sz="2200">
          <a:solidFill>
            <a:schemeClr val="tx1"/>
          </a:solidFill>
          <a:effectLst>
            <a:outerShdw blurRad="38100" dist="38100" dir="2700000" algn="tl">
              <a:srgbClr val="DDDDDD"/>
            </a:outerShdw>
          </a:effectLst>
          <a:latin typeface="Arial" charset="0"/>
          <a:ea typeface="ヒラギノ角ゴ ProN W3" charset="0"/>
          <a:cs typeface="ヒラギノ角ゴ ProN W3" charset="0"/>
          <a:sym typeface="Arial" charset="0"/>
        </a:defRPr>
      </a:lvl7pPr>
      <a:lvl8pPr marL="3978275" algn="ctr" rtl="0" fontAlgn="base">
        <a:spcBef>
          <a:spcPts val="500"/>
        </a:spcBef>
        <a:spcAft>
          <a:spcPct val="0"/>
        </a:spcAft>
        <a:defRPr sz="2200">
          <a:solidFill>
            <a:schemeClr val="tx1"/>
          </a:solidFill>
          <a:effectLst>
            <a:outerShdw blurRad="38100" dist="38100" dir="2700000" algn="tl">
              <a:srgbClr val="DDDDDD"/>
            </a:outerShdw>
          </a:effectLst>
          <a:latin typeface="Arial" charset="0"/>
          <a:ea typeface="ヒラギノ角ゴ ProN W3" charset="0"/>
          <a:cs typeface="ヒラギノ角ゴ ProN W3" charset="0"/>
          <a:sym typeface="Arial" charset="0"/>
        </a:defRPr>
      </a:lvl8pPr>
      <a:lvl9pPr marL="4435475" algn="ctr" rtl="0" fontAlgn="base">
        <a:spcBef>
          <a:spcPts val="500"/>
        </a:spcBef>
        <a:spcAft>
          <a:spcPct val="0"/>
        </a:spcAft>
        <a:defRPr sz="2200">
          <a:solidFill>
            <a:schemeClr val="tx1"/>
          </a:solidFill>
          <a:effectLst>
            <a:outerShdw blurRad="38100" dist="38100" dir="2700000" algn="tl">
              <a:srgbClr val="DDDDDD"/>
            </a:outerShdw>
          </a:effectLst>
          <a:latin typeface="Arial" charset="0"/>
          <a:ea typeface="ヒラギノ角ゴ ProN W3" charset="0"/>
          <a:cs typeface="ヒラギノ角ゴ ProN W3" charset="0"/>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BFBFBF"/>
            </a:gs>
          </a:gsLst>
          <a:lin ang="5400000" scaled="1"/>
        </a:gra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05EC37FE-2434-4A10-AB01-69ED87641F76}"/>
              </a:ext>
            </a:extLst>
          </p:cNvPr>
          <p:cNvSpPr>
            <a:spLocks noGrp="1" noChangeArrowheads="1"/>
          </p:cNvSpPr>
          <p:nvPr>
            <p:ph type="title"/>
          </p:nvPr>
        </p:nvSpPr>
        <p:spPr bwMode="auto">
          <a:xfrm>
            <a:off x="433388" y="57150"/>
            <a:ext cx="11049000" cy="1231900"/>
          </a:xfrm>
          <a:prstGeom prst="rect">
            <a:avLst/>
          </a:prstGeom>
          <a:noFill/>
          <a:ln>
            <a:noFill/>
          </a:ln>
          <a:effectLst/>
        </p:spPr>
        <p:txBody>
          <a:bodyPr vert="horz" wrap="square" lIns="50800" tIns="50800" rIns="108599" bIns="50800" numCol="1" anchor="ctr" anchorCtr="0" compatLnSpc="1">
            <a:prstTxWarp prst="textNoShape">
              <a:avLst/>
            </a:prstTxWarp>
          </a:bodyPr>
          <a:lstStyle/>
          <a:p>
            <a:pPr lvl="0"/>
            <a:r>
              <a:rPr lang="en-US">
                <a:sym typeface="Arial Bold" charset="0"/>
              </a:rPr>
              <a:t>Click to edit Master title style</a:t>
            </a:r>
          </a:p>
        </p:txBody>
      </p:sp>
      <p:sp>
        <p:nvSpPr>
          <p:cNvPr id="2051" name="Rectangle 2">
            <a:extLst>
              <a:ext uri="{FF2B5EF4-FFF2-40B4-BE49-F238E27FC236}">
                <a16:creationId xmlns:a16="http://schemas.microsoft.com/office/drawing/2014/main" id="{B62E4CE6-F813-49EE-9B1C-824BCF334A1B}"/>
              </a:ext>
            </a:extLst>
          </p:cNvPr>
          <p:cNvSpPr>
            <a:spLocks noGrp="1" noChangeArrowheads="1"/>
          </p:cNvSpPr>
          <p:nvPr>
            <p:ph type="body" idx="1"/>
          </p:nvPr>
        </p:nvSpPr>
        <p:spPr bwMode="auto">
          <a:xfrm>
            <a:off x="449263" y="1414463"/>
            <a:ext cx="11988800" cy="783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0800" tIns="50800" rIns="108599" bIns="50800" numCol="1" anchor="t" anchorCtr="0" compatLnSpc="1">
            <a:prstTxWarp prst="textNoShape">
              <a:avLst/>
            </a:prstTxWarp>
          </a:bodyPr>
          <a:lstStyle/>
          <a:p>
            <a:pPr lvl="0"/>
            <a:r>
              <a:rPr lang="en-US" altLang="en-US">
                <a:sym typeface="Arial" panose="020B0604020202020204" pitchFamily="34" charset="0"/>
              </a:rPr>
              <a:t>Click to edit Master text styles</a:t>
            </a:r>
          </a:p>
          <a:p>
            <a:pPr lvl="1"/>
            <a:r>
              <a:rPr lang="en-US" altLang="en-US">
                <a:sym typeface="Arial" panose="020B0604020202020204" pitchFamily="34" charset="0"/>
              </a:rPr>
              <a:t>Second level</a:t>
            </a:r>
          </a:p>
          <a:p>
            <a:pPr lvl="2"/>
            <a:r>
              <a:rPr lang="en-US" altLang="en-US">
                <a:sym typeface="Arial" panose="020B0604020202020204" pitchFamily="34" charset="0"/>
              </a:rPr>
              <a:t>Third level</a:t>
            </a:r>
          </a:p>
          <a:p>
            <a:pPr lvl="3"/>
            <a:r>
              <a:rPr lang="en-US" altLang="en-US">
                <a:sym typeface="Arial" panose="020B0604020202020204" pitchFamily="34" charset="0"/>
              </a:rPr>
              <a:t>Fourth level</a:t>
            </a:r>
          </a:p>
          <a:p>
            <a:pPr lvl="4"/>
            <a:r>
              <a:rPr lang="en-US" altLang="en-US">
                <a:sym typeface="Arial" panose="020B0604020202020204" pitchFamily="34" charset="0"/>
              </a:rPr>
              <a:t>Fifth level</a:t>
            </a:r>
          </a:p>
        </p:txBody>
      </p:sp>
      <p:sp>
        <p:nvSpPr>
          <p:cNvPr id="2" name="Text Box 3">
            <a:extLst>
              <a:ext uri="{FF2B5EF4-FFF2-40B4-BE49-F238E27FC236}">
                <a16:creationId xmlns:a16="http://schemas.microsoft.com/office/drawing/2014/main" id="{B75E7184-783A-4234-A963-65C3D8377402}"/>
              </a:ext>
            </a:extLst>
          </p:cNvPr>
          <p:cNvSpPr txBox="1">
            <a:spLocks noGrp="1" noChangeArrowheads="1"/>
          </p:cNvSpPr>
          <p:nvPr>
            <p:ph type="sldNum" sz="quarter" idx="4"/>
          </p:nvPr>
        </p:nvSpPr>
        <p:spPr bwMode="auto">
          <a:xfrm>
            <a:off x="12544425" y="9245600"/>
            <a:ext cx="341313" cy="317500"/>
          </a:xfrm>
          <a:prstGeom prst="rect">
            <a:avLst/>
          </a:prstGeom>
          <a:noFill/>
          <a:ln>
            <a:noFill/>
          </a:ln>
          <a:effectLst/>
        </p:spPr>
        <p:txBody>
          <a:bodyPr vert="horz" wrap="none" lIns="91440" tIns="45720" rIns="91440" bIns="45720" numCol="1" anchor="t" anchorCtr="0" compatLnSpc="1">
            <a:prstTxWarp prst="textNoShape">
              <a:avLst/>
            </a:prstTxWarp>
          </a:bodyPr>
          <a:lstStyle>
            <a:lvl1pPr algn="ctr" eaLnBrk="1" hangingPunct="1">
              <a:defRPr sz="1600" smtClean="0">
                <a:solidFill>
                  <a:schemeClr val="tx1"/>
                </a:solidFill>
                <a:ea typeface="MS PGothic" panose="020B0600070205080204" pitchFamily="34" charset="-128"/>
              </a:defRPr>
            </a:lvl1pPr>
          </a:lstStyle>
          <a:p>
            <a:pPr>
              <a:defRPr/>
            </a:pPr>
            <a:fld id="{AC7DB4B3-CE97-4E86-B17E-DAEC35034D60}" type="slidenum">
              <a:rPr lang="en-US" altLang="en-US"/>
              <a:pPr>
                <a:defRPr/>
              </a:pPr>
              <a:t>‹#›</a:t>
            </a:fld>
            <a:endParaRPr lang="en-US" altLang="en-US"/>
          </a:p>
        </p:txBody>
      </p:sp>
      <p:pic>
        <p:nvPicPr>
          <p:cNvPr id="5" name="Picture 1">
            <a:extLst>
              <a:ext uri="{FF2B5EF4-FFF2-40B4-BE49-F238E27FC236}">
                <a16:creationId xmlns:a16="http://schemas.microsoft.com/office/drawing/2014/main" id="{6CDCD488-4142-4EE4-94DF-C2699E73A734}"/>
              </a:ext>
            </a:extLst>
          </p:cNvPr>
          <p:cNvPicPr>
            <a:picLocks noChangeAspect="1" noChangeArrowheads="1"/>
          </p:cNvPicPr>
          <p:nvPr userDrawn="1"/>
        </p:nvPicPr>
        <p:blipFill>
          <a:blip r:embed="rId4"/>
          <a:srcRect/>
          <a:stretch>
            <a:fillRect/>
          </a:stretch>
        </p:blipFill>
        <p:spPr bwMode="auto">
          <a:xfrm>
            <a:off x="11736388" y="101600"/>
            <a:ext cx="1039812" cy="1130300"/>
          </a:xfrm>
          <a:prstGeom prst="rect">
            <a:avLst/>
          </a:prstGeom>
          <a:noFill/>
          <a:ln>
            <a:noFill/>
          </a:ln>
          <a:effectLst>
            <a:outerShdw blurRad="127000" dist="63500" dir="2700000" algn="ctr" rotWithShape="0">
              <a:schemeClr val="bg2">
                <a:alpha val="75000"/>
              </a:schemeClr>
            </a:outerShdw>
          </a:effectLst>
        </p:spPr>
      </p:pic>
    </p:spTree>
  </p:cSld>
  <p:clrMap bg1="lt1" tx1="dk1" bg2="lt2" tx2="dk2" accent1="accent1" accent2="accent2" accent3="accent3" accent4="accent4" accent5="accent5" accent6="accent6" hlink="hlink" folHlink="folHlink"/>
  <p:sldLayoutIdLst>
    <p:sldLayoutId id="2147483651" r:id="rId1"/>
    <p:sldLayoutId id="2147483652" r:id="rId2"/>
  </p:sldLayoutIdLst>
  <p:transition/>
  <p:hf hdr="0" ftr="0" dt="0"/>
  <p:txStyles>
    <p:titleStyle>
      <a:lvl1pPr marL="6350" indent="-6350" algn="l" rtl="0" eaLnBrk="0" fontAlgn="base" hangingPunct="0">
        <a:spcBef>
          <a:spcPct val="0"/>
        </a:spcBef>
        <a:spcAft>
          <a:spcPct val="0"/>
        </a:spcAft>
        <a:defRPr sz="6200">
          <a:solidFill>
            <a:schemeClr val="tx1"/>
          </a:solidFill>
          <a:effectLst>
            <a:outerShdw blurRad="38100" dist="38100" dir="2700000" algn="tl">
              <a:srgbClr val="DDDDDD"/>
            </a:outerShdw>
          </a:effectLst>
          <a:latin typeface="+mj-lt"/>
          <a:ea typeface="+mj-ea"/>
          <a:cs typeface="+mj-cs"/>
          <a:sym typeface="Arial Bold" panose="020B0704020202020204" pitchFamily="34" charset="0"/>
        </a:defRPr>
      </a:lvl1pPr>
      <a:lvl2pPr marL="6350" indent="-6350" algn="l" rtl="0" eaLnBrk="0" fontAlgn="base" hangingPunct="0">
        <a:spcBef>
          <a:spcPct val="0"/>
        </a:spcBef>
        <a:spcAft>
          <a:spcPct val="0"/>
        </a:spcAft>
        <a:defRPr sz="62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panose="020B0704020202020204" pitchFamily="34" charset="0"/>
        </a:defRPr>
      </a:lvl2pPr>
      <a:lvl3pPr marL="6350" indent="-6350" algn="l" rtl="0" eaLnBrk="0" fontAlgn="base" hangingPunct="0">
        <a:spcBef>
          <a:spcPct val="0"/>
        </a:spcBef>
        <a:spcAft>
          <a:spcPct val="0"/>
        </a:spcAft>
        <a:defRPr sz="62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panose="020B0704020202020204" pitchFamily="34" charset="0"/>
        </a:defRPr>
      </a:lvl3pPr>
      <a:lvl4pPr marL="6350" indent="-6350" algn="l" rtl="0" eaLnBrk="0" fontAlgn="base" hangingPunct="0">
        <a:spcBef>
          <a:spcPct val="0"/>
        </a:spcBef>
        <a:spcAft>
          <a:spcPct val="0"/>
        </a:spcAft>
        <a:defRPr sz="62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panose="020B0704020202020204" pitchFamily="34" charset="0"/>
        </a:defRPr>
      </a:lvl4pPr>
      <a:lvl5pPr marL="6350" indent="-6350" algn="l" rtl="0" eaLnBrk="0" fontAlgn="base" hangingPunct="0">
        <a:spcBef>
          <a:spcPct val="0"/>
        </a:spcBef>
        <a:spcAft>
          <a:spcPct val="0"/>
        </a:spcAft>
        <a:defRPr sz="62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panose="020B0704020202020204" pitchFamily="34" charset="0"/>
        </a:defRPr>
      </a:lvl5pPr>
      <a:lvl6pPr marL="463550" algn="l" rtl="0" fontAlgn="base">
        <a:spcBef>
          <a:spcPct val="0"/>
        </a:spcBef>
        <a:spcAft>
          <a:spcPct val="0"/>
        </a:spcAft>
        <a:defRPr sz="62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charset="0"/>
        </a:defRPr>
      </a:lvl6pPr>
      <a:lvl7pPr marL="920750" algn="l" rtl="0" fontAlgn="base">
        <a:spcBef>
          <a:spcPct val="0"/>
        </a:spcBef>
        <a:spcAft>
          <a:spcPct val="0"/>
        </a:spcAft>
        <a:defRPr sz="62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charset="0"/>
        </a:defRPr>
      </a:lvl7pPr>
      <a:lvl8pPr marL="1377950" algn="l" rtl="0" fontAlgn="base">
        <a:spcBef>
          <a:spcPct val="0"/>
        </a:spcBef>
        <a:spcAft>
          <a:spcPct val="0"/>
        </a:spcAft>
        <a:defRPr sz="62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charset="0"/>
        </a:defRPr>
      </a:lvl8pPr>
      <a:lvl9pPr marL="1835150" algn="l" rtl="0" fontAlgn="base">
        <a:spcBef>
          <a:spcPct val="0"/>
        </a:spcBef>
        <a:spcAft>
          <a:spcPct val="0"/>
        </a:spcAft>
        <a:defRPr sz="6200">
          <a:solidFill>
            <a:schemeClr val="tx1"/>
          </a:solidFill>
          <a:effectLst>
            <a:outerShdw blurRad="38100" dist="38100" dir="2700000" algn="tl">
              <a:srgbClr val="DDDDDD"/>
            </a:outerShdw>
          </a:effectLst>
          <a:latin typeface="Arial Bold" charset="0"/>
          <a:ea typeface="ヒラギノ角ゴ ProN W6" charset="0"/>
          <a:cs typeface="ヒラギノ角ゴ ProN W6" charset="0"/>
          <a:sym typeface="Arial Bold" charset="0"/>
        </a:defRPr>
      </a:lvl9pPr>
    </p:titleStyle>
    <p:bodyStyle>
      <a:lvl1pPr marL="323850" indent="-317500" algn="l" rtl="0" eaLnBrk="0" fontAlgn="base" hangingPunct="0">
        <a:spcBef>
          <a:spcPts val="900"/>
        </a:spcBef>
        <a:spcAft>
          <a:spcPct val="0"/>
        </a:spcAft>
        <a:buSzPct val="125000"/>
        <a:buFont typeface="Arial" panose="020B0604020202020204" pitchFamily="34" charset="0"/>
        <a:buChar char="•"/>
        <a:defRPr sz="3800">
          <a:solidFill>
            <a:schemeClr val="tx1"/>
          </a:solidFill>
          <a:latin typeface="+mn-lt"/>
          <a:ea typeface="+mn-ea"/>
          <a:cs typeface="+mn-cs"/>
          <a:sym typeface="Arial" panose="020B0604020202020204" pitchFamily="34" charset="0"/>
        </a:defRPr>
      </a:lvl1pPr>
      <a:lvl2pPr marL="974725" indent="-317500" algn="l" rtl="0" eaLnBrk="0" fontAlgn="base" hangingPunct="0">
        <a:spcBef>
          <a:spcPts val="800"/>
        </a:spcBef>
        <a:spcAft>
          <a:spcPct val="0"/>
        </a:spcAft>
        <a:buSzPct val="125000"/>
        <a:buFont typeface="Arial" panose="020B0604020202020204" pitchFamily="34" charset="0"/>
        <a:buChar char="-"/>
        <a:defRPr sz="3400">
          <a:solidFill>
            <a:schemeClr val="tx1"/>
          </a:solidFill>
          <a:latin typeface="+mn-lt"/>
          <a:ea typeface="+mn-ea"/>
          <a:cs typeface="+mn-cs"/>
          <a:sym typeface="Arial" panose="020B0604020202020204" pitchFamily="34" charset="0"/>
        </a:defRPr>
      </a:lvl2pPr>
      <a:lvl3pPr marL="1560513" indent="-254000" algn="l" rtl="0" eaLnBrk="0" fontAlgn="base" hangingPunct="0">
        <a:spcBef>
          <a:spcPts val="700"/>
        </a:spcBef>
        <a:spcAft>
          <a:spcPct val="0"/>
        </a:spcAft>
        <a:buSzPct val="75000"/>
        <a:buFont typeface="Zapf Dingbats" pitchFamily="-84" charset="2"/>
        <a:buChar char="✦"/>
        <a:defRPr sz="2800">
          <a:solidFill>
            <a:schemeClr val="tx1"/>
          </a:solidFill>
          <a:latin typeface="+mn-lt"/>
          <a:ea typeface="+mn-ea"/>
          <a:cs typeface="+mn-cs"/>
          <a:sym typeface="Arial" panose="020B0604020202020204" pitchFamily="34" charset="0"/>
        </a:defRPr>
      </a:lvl3pPr>
      <a:lvl4pPr marL="2147888" indent="-190500" algn="l" rtl="0" eaLnBrk="0" fontAlgn="base" hangingPunct="0">
        <a:spcBef>
          <a:spcPts val="600"/>
        </a:spcBef>
        <a:spcAft>
          <a:spcPct val="0"/>
        </a:spcAft>
        <a:buSzPct val="75000"/>
        <a:buFont typeface="Zapf Dingbats" pitchFamily="-84" charset="2"/>
        <a:buChar char="✴"/>
        <a:defRPr sz="2400">
          <a:solidFill>
            <a:schemeClr val="tx1"/>
          </a:solidFill>
          <a:latin typeface="+mn-lt"/>
          <a:ea typeface="+mn-ea"/>
          <a:cs typeface="+mn-cs"/>
          <a:sym typeface="Arial" panose="020B0604020202020204" pitchFamily="34" charset="0"/>
        </a:defRPr>
      </a:lvl4pPr>
      <a:lvl5pPr marL="2797175" indent="-190500" algn="l" rtl="0" eaLnBrk="0" fontAlgn="base" hangingPunct="0">
        <a:spcBef>
          <a:spcPts val="500"/>
        </a:spcBef>
        <a:spcAft>
          <a:spcPct val="0"/>
        </a:spcAft>
        <a:buSzPct val="125000"/>
        <a:buFont typeface="Arial" panose="020B0604020202020204" pitchFamily="34" charset="0"/>
        <a:buChar char="•"/>
        <a:defRPr sz="2200">
          <a:solidFill>
            <a:schemeClr val="tx1"/>
          </a:solidFill>
          <a:latin typeface="+mn-lt"/>
          <a:ea typeface="+mn-ea"/>
          <a:cs typeface="+mn-cs"/>
          <a:sym typeface="Arial" panose="020B0604020202020204" pitchFamily="34" charset="0"/>
        </a:defRPr>
      </a:lvl5pPr>
      <a:lvl6pPr marL="3254375" indent="-190500" algn="l" rtl="0" fontAlgn="base">
        <a:spcBef>
          <a:spcPts val="500"/>
        </a:spcBef>
        <a:spcAft>
          <a:spcPct val="0"/>
        </a:spcAft>
        <a:buSzPct val="125000"/>
        <a:buFont typeface="Arial" charset="0"/>
        <a:buChar char="•"/>
        <a:defRPr sz="2200">
          <a:solidFill>
            <a:schemeClr val="tx1"/>
          </a:solidFill>
          <a:latin typeface="+mn-lt"/>
          <a:ea typeface="+mn-ea"/>
          <a:cs typeface="+mn-cs"/>
          <a:sym typeface="Arial" charset="0"/>
        </a:defRPr>
      </a:lvl6pPr>
      <a:lvl7pPr marL="3711575" indent="-190500" algn="l" rtl="0" fontAlgn="base">
        <a:spcBef>
          <a:spcPts val="500"/>
        </a:spcBef>
        <a:spcAft>
          <a:spcPct val="0"/>
        </a:spcAft>
        <a:buSzPct val="125000"/>
        <a:buFont typeface="Arial" charset="0"/>
        <a:buChar char="•"/>
        <a:defRPr sz="2200">
          <a:solidFill>
            <a:schemeClr val="tx1"/>
          </a:solidFill>
          <a:latin typeface="+mn-lt"/>
          <a:ea typeface="+mn-ea"/>
          <a:cs typeface="+mn-cs"/>
          <a:sym typeface="Arial" charset="0"/>
        </a:defRPr>
      </a:lvl7pPr>
      <a:lvl8pPr marL="4168775" indent="-190500" algn="l" rtl="0" fontAlgn="base">
        <a:spcBef>
          <a:spcPts val="500"/>
        </a:spcBef>
        <a:spcAft>
          <a:spcPct val="0"/>
        </a:spcAft>
        <a:buSzPct val="125000"/>
        <a:buFont typeface="Arial" charset="0"/>
        <a:buChar char="•"/>
        <a:defRPr sz="2200">
          <a:solidFill>
            <a:schemeClr val="tx1"/>
          </a:solidFill>
          <a:latin typeface="+mn-lt"/>
          <a:ea typeface="+mn-ea"/>
          <a:cs typeface="+mn-cs"/>
          <a:sym typeface="Arial" charset="0"/>
        </a:defRPr>
      </a:lvl8pPr>
      <a:lvl9pPr marL="4625975" indent="-190500" algn="l" rtl="0" fontAlgn="base">
        <a:spcBef>
          <a:spcPts val="500"/>
        </a:spcBef>
        <a:spcAft>
          <a:spcPct val="0"/>
        </a:spcAft>
        <a:buSzPct val="125000"/>
        <a:buFont typeface="Arial" charset="0"/>
        <a:buChar char="•"/>
        <a:defRPr sz="2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2.m4a"/><Relationship Id="rId7" Type="http://schemas.openxmlformats.org/officeDocument/2006/relationships/image" Target="../media/image16.png"/><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6.png"/><Relationship Id="rId11" Type="http://schemas.openxmlformats.org/officeDocument/2006/relationships/image" Target="../media/image2.png"/><Relationship Id="rId5" Type="http://schemas.openxmlformats.org/officeDocument/2006/relationships/notesSlide" Target="../notesSlides/notesSlide10.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2.png"/><Relationship Id="rId2" Type="http://schemas.microsoft.com/office/2007/relationships/media" Target="../media/media14.m4a"/><Relationship Id="rId1" Type="http://schemas.openxmlformats.org/officeDocument/2006/relationships/tags" Target="../tags/tag7.xml"/><Relationship Id="rId6" Type="http://schemas.openxmlformats.org/officeDocument/2006/relationships/image" Target="../media/image2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5.m4a"/><Relationship Id="rId7" Type="http://schemas.openxmlformats.org/officeDocument/2006/relationships/image" Target="../media/image20.png"/><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2.png"/><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image" Target="../media/image22.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2.png"/><Relationship Id="rId2" Type="http://schemas.microsoft.com/office/2007/relationships/media" Target="../media/media17.m4a"/><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2.png"/><Relationship Id="rId2" Type="http://schemas.microsoft.com/office/2007/relationships/media" Target="../media/media18.m4a"/><Relationship Id="rId1" Type="http://schemas.openxmlformats.org/officeDocument/2006/relationships/tags" Target="../tags/tag11.xml"/><Relationship Id="rId6" Type="http://schemas.openxmlformats.org/officeDocument/2006/relationships/image" Target="../media/image24.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9.m4a"/><Relationship Id="rId7" Type="http://schemas.openxmlformats.org/officeDocument/2006/relationships/image" Target="../media/image24.png"/><Relationship Id="rId2" Type="http://schemas.microsoft.com/office/2007/relationships/media" Target="../media/media19.m4a"/><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2.png"/><Relationship Id="rId2" Type="http://schemas.microsoft.com/office/2007/relationships/media" Target="../media/media20.m4a"/><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2.png"/><Relationship Id="rId2" Type="http://schemas.microsoft.com/office/2007/relationships/media" Target="../media/media21.m4a"/><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notesSlide" Target="../notesSlides/notesSlide2.xml"/><Relationship Id="rId2" Type="http://schemas.openxmlformats.org/officeDocument/2006/relationships/video" Target="NULL" TargetMode="Externa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3.m4a"/><Relationship Id="rId4" Type="http://schemas.microsoft.com/office/2007/relationships/media" Target="../media/media3.m4a"/><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youtube.com/watch?v=jyWJOvfakWU" TargetMode="External"/><Relationship Id="rId3" Type="http://schemas.openxmlformats.org/officeDocument/2006/relationships/video" Target="../media/media4.mp4"/><Relationship Id="rId7" Type="http://schemas.openxmlformats.org/officeDocument/2006/relationships/notesSlide" Target="../notesSlides/notesSlide3.xml"/><Relationship Id="rId2" Type="http://schemas.microsoft.com/office/2007/relationships/media" Target="../media/media4.mp4"/><Relationship Id="rId1" Type="http://schemas.openxmlformats.org/officeDocument/2006/relationships/tags" Target="../tags/tag2.xml"/><Relationship Id="rId6" Type="http://schemas.openxmlformats.org/officeDocument/2006/relationships/slideLayout" Target="../slideLayouts/slideLayout3.xml"/><Relationship Id="rId5" Type="http://schemas.openxmlformats.org/officeDocument/2006/relationships/audio" Target="../media/media5.m4a"/><Relationship Id="rId10" Type="http://schemas.openxmlformats.org/officeDocument/2006/relationships/image" Target="../media/image2.png"/><Relationship Id="rId4" Type="http://schemas.microsoft.com/office/2007/relationships/media" Target="../media/media5.m4a"/><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hyperlink" Target="https://www.researchgate.net/figure/Structure-of-TD3-Twin-Delayed-Deep-Deterministic-Policy-Gradient-with-RAMDP_fig2_338605159" TargetMode="External"/><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png"/><Relationship Id="rId4" Type="http://schemas.openxmlformats.org/officeDocument/2006/relationships/notesSlide" Target="../notesSlides/notesSlide7.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a:extLst>
              <a:ext uri="{FF2B5EF4-FFF2-40B4-BE49-F238E27FC236}">
                <a16:creationId xmlns:a16="http://schemas.microsoft.com/office/drawing/2014/main" id="{9311E7DE-ECD4-4FAE-92BC-FE6C84662981}"/>
              </a:ext>
            </a:extLst>
          </p:cNvPr>
          <p:cNvPicPr>
            <a:picLocks noChangeAspect="1" noChangeArrowheads="1"/>
          </p:cNvPicPr>
          <p:nvPr/>
        </p:nvPicPr>
        <p:blipFill>
          <a:blip r:embed="rId5"/>
          <a:srcRect/>
          <a:stretch>
            <a:fillRect/>
          </a:stretch>
        </p:blipFill>
        <p:spPr bwMode="auto">
          <a:xfrm>
            <a:off x="11736388" y="101600"/>
            <a:ext cx="1039812" cy="1130300"/>
          </a:xfrm>
          <a:prstGeom prst="rect">
            <a:avLst/>
          </a:prstGeom>
          <a:noFill/>
          <a:ln>
            <a:noFill/>
          </a:ln>
          <a:effectLst>
            <a:outerShdw blurRad="127000" dist="63500" dir="2700000" algn="ctr" rotWithShape="0">
              <a:schemeClr val="bg2">
                <a:alpha val="75000"/>
              </a:schemeClr>
            </a:outerShdw>
          </a:effectLst>
        </p:spPr>
      </p:pic>
      <p:sp>
        <p:nvSpPr>
          <p:cNvPr id="3074" name="Rectangle 2">
            <a:extLst>
              <a:ext uri="{FF2B5EF4-FFF2-40B4-BE49-F238E27FC236}">
                <a16:creationId xmlns:a16="http://schemas.microsoft.com/office/drawing/2014/main" id="{13989180-E464-44CB-A6F3-39F26A9ACB92}"/>
              </a:ext>
            </a:extLst>
          </p:cNvPr>
          <p:cNvSpPr>
            <a:spLocks noGrp="1" noChangeArrowheads="1"/>
          </p:cNvSpPr>
          <p:nvPr>
            <p:ph type="ctrTitle"/>
          </p:nvPr>
        </p:nvSpPr>
        <p:spPr>
          <a:xfrm>
            <a:off x="974724" y="1371600"/>
            <a:ext cx="11055350" cy="2911475"/>
          </a:xfrm>
        </p:spPr>
        <p:txBody>
          <a:bodyPr rIns="166398"/>
          <a:lstStyle/>
          <a:p>
            <a:pPr marL="57150" indent="0" eaLnBrk="1" hangingPunct="1">
              <a:defRPr/>
            </a:pPr>
            <a:r>
              <a:rPr lang="en-US" sz="6400" b="0" i="0" dirty="0">
                <a:effectLst/>
                <a:latin typeface="Arial" panose="020B0604020202020204" pitchFamily="34" charset="0"/>
              </a:rPr>
              <a:t>Learning Energy Efficient Jumping Strategies for Flexible-Legged Systems</a:t>
            </a:r>
            <a:endParaRPr lang="en-US" altLang="en-US" sz="6400" dirty="0">
              <a:effectLst>
                <a:outerShdw blurRad="38100" dist="38100" dir="2700000" algn="tl">
                  <a:srgbClr val="C0C0C0"/>
                </a:outerShdw>
              </a:effectLst>
            </a:endParaRPr>
          </a:p>
        </p:txBody>
      </p:sp>
      <p:sp>
        <p:nvSpPr>
          <p:cNvPr id="3075" name="Rectangle 3">
            <a:extLst>
              <a:ext uri="{FF2B5EF4-FFF2-40B4-BE49-F238E27FC236}">
                <a16:creationId xmlns:a16="http://schemas.microsoft.com/office/drawing/2014/main" id="{02163831-D79D-4EAC-877B-8E1C05C77B16}"/>
              </a:ext>
            </a:extLst>
          </p:cNvPr>
          <p:cNvSpPr>
            <a:spLocks noGrp="1" noChangeArrowheads="1"/>
          </p:cNvSpPr>
          <p:nvPr>
            <p:ph type="subTitle" idx="1"/>
          </p:nvPr>
        </p:nvSpPr>
        <p:spPr>
          <a:xfrm>
            <a:off x="1951037" y="5105400"/>
            <a:ext cx="9102725" cy="3616325"/>
          </a:xfrm>
        </p:spPr>
        <p:txBody>
          <a:bodyPr rIns="166398"/>
          <a:lstStyle/>
          <a:p>
            <a:pPr marL="57150" eaLnBrk="1" hangingPunct="1">
              <a:defRPr/>
            </a:pPr>
            <a:r>
              <a:rPr lang="en-US" altLang="en-US" dirty="0">
                <a:effectLst>
                  <a:outerShdw blurRad="38100" dist="38100" dir="2700000" algn="tl">
                    <a:srgbClr val="C0C0C0"/>
                  </a:outerShdw>
                </a:effectLst>
              </a:rPr>
              <a:t>MECC 2021</a:t>
            </a:r>
          </a:p>
          <a:p>
            <a:pPr marL="57150" eaLnBrk="1" hangingPunct="1">
              <a:defRPr/>
            </a:pPr>
            <a:endParaRPr lang="en-US" altLang="en-US" dirty="0">
              <a:effectLst>
                <a:outerShdw blurRad="38100" dist="38100" dir="2700000" algn="tl">
                  <a:srgbClr val="C0C0C0"/>
                </a:outerShdw>
              </a:effectLst>
            </a:endParaRPr>
          </a:p>
          <a:p>
            <a:pPr marL="57150" eaLnBrk="1" hangingPunct="1">
              <a:defRPr/>
            </a:pPr>
            <a:r>
              <a:rPr lang="en-US" altLang="en-US" dirty="0">
                <a:effectLst>
                  <a:outerShdw blurRad="38100" dist="38100" dir="2700000" algn="tl">
                    <a:srgbClr val="C0C0C0"/>
                  </a:outerShdw>
                </a:effectLst>
              </a:rPr>
              <a:t>Andrew Albright, Joshua Vaughan</a:t>
            </a:r>
          </a:p>
          <a:p>
            <a:pPr marL="57150" eaLnBrk="1" hangingPunct="1">
              <a:defRPr/>
            </a:pPr>
            <a:r>
              <a:rPr lang="en-US" altLang="en-US" sz="2800" dirty="0">
                <a:effectLst>
                  <a:outerShdw blurRad="38100" dist="38100" dir="2700000" algn="tl">
                    <a:srgbClr val="C0C0C0"/>
                  </a:outerShdw>
                </a:effectLst>
              </a:rPr>
              <a:t>Dept. of Mechanical Engineering</a:t>
            </a:r>
          </a:p>
          <a:p>
            <a:pPr marL="57150" eaLnBrk="1" hangingPunct="1">
              <a:defRPr/>
            </a:pPr>
            <a:r>
              <a:rPr lang="en-US" altLang="en-US" sz="2800" dirty="0">
                <a:effectLst>
                  <a:outerShdw blurRad="38100" dist="38100" dir="2700000" algn="tl">
                    <a:srgbClr val="C0C0C0"/>
                  </a:outerShdw>
                </a:effectLst>
              </a:rPr>
              <a:t>Univ. of Louisiana at Lafayette</a:t>
            </a:r>
          </a:p>
          <a:p>
            <a:pPr marL="57150" eaLnBrk="1" hangingPunct="1">
              <a:defRPr/>
            </a:pPr>
            <a:r>
              <a:rPr lang="en-US" altLang="en-US" sz="2800" dirty="0">
                <a:effectLst>
                  <a:outerShdw blurRad="38100" dist="38100" dir="2700000" algn="tl">
                    <a:srgbClr val="C0C0C0"/>
                  </a:outerShdw>
                </a:effectLst>
              </a:rPr>
              <a:t>andrew.albright1@louisiana.edu, joshua.vaughan@louisiana.edu </a:t>
            </a:r>
          </a:p>
        </p:txBody>
      </p:sp>
      <p:pic>
        <p:nvPicPr>
          <p:cNvPr id="8" name="Audio 7">
            <a:hlinkClick r:id="" action="ppaction://media"/>
            <a:extLst>
              <a:ext uri="{FF2B5EF4-FFF2-40B4-BE49-F238E27FC236}">
                <a16:creationId xmlns:a16="http://schemas.microsoft.com/office/drawing/2014/main" id="{8DB1754A-E1F4-414F-A43E-EB870A054B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46000" y="9194800"/>
            <a:ext cx="406400" cy="406400"/>
          </a:xfrm>
          <a:prstGeom prst="rect">
            <a:avLst/>
          </a:prstGeom>
        </p:spPr>
      </p:pic>
    </p:spTree>
  </p:cSld>
  <p:clrMapOvr>
    <a:masterClrMapping/>
  </p:clrMapOvr>
  <p:transition advTm="2832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8C702-2511-44D3-995B-164C10EB59AB}"/>
              </a:ext>
            </a:extLst>
          </p:cNvPr>
          <p:cNvSpPr>
            <a:spLocks noGrp="1"/>
          </p:cNvSpPr>
          <p:nvPr>
            <p:ph type="title"/>
          </p:nvPr>
        </p:nvSpPr>
        <p:spPr/>
        <p:txBody>
          <a:bodyPr/>
          <a:lstStyle/>
          <a:p>
            <a:r>
              <a:rPr lang="en-US" dirty="0"/>
              <a:t>Reward Jumping Efficiently</a:t>
            </a:r>
          </a:p>
        </p:txBody>
      </p:sp>
      <p:sp>
        <p:nvSpPr>
          <p:cNvPr id="4" name="Slide Number Placeholder 3">
            <a:extLst>
              <a:ext uri="{FF2B5EF4-FFF2-40B4-BE49-F238E27FC236}">
                <a16:creationId xmlns:a16="http://schemas.microsoft.com/office/drawing/2014/main" id="{2D5B5236-FE68-4D1B-9208-F9B887AEF957}"/>
              </a:ext>
            </a:extLst>
          </p:cNvPr>
          <p:cNvSpPr>
            <a:spLocks noGrp="1"/>
          </p:cNvSpPr>
          <p:nvPr>
            <p:ph type="sldNum" sz="quarter" idx="10"/>
          </p:nvPr>
        </p:nvSpPr>
        <p:spPr/>
        <p:txBody>
          <a:bodyPr/>
          <a:lstStyle/>
          <a:p>
            <a:pPr>
              <a:defRPr/>
            </a:pPr>
            <a:fld id="{670866A3-97F0-45D4-BFD2-126C784D7B7C}" type="slidenum">
              <a:rPr lang="en-US" altLang="en-US" smtClean="0"/>
              <a:pPr>
                <a:defRPr/>
              </a:pPr>
              <a:t>10</a:t>
            </a:fld>
            <a:endParaRPr lang="en-US" altLang="en-US"/>
          </a:p>
        </p:txBody>
      </p:sp>
      <p:pic>
        <p:nvPicPr>
          <p:cNvPr id="5" name="Picture 4">
            <a:extLst>
              <a:ext uri="{FF2B5EF4-FFF2-40B4-BE49-F238E27FC236}">
                <a16:creationId xmlns:a16="http://schemas.microsoft.com/office/drawing/2014/main" id="{BD58D454-AC4D-47FE-92A0-0FAF1ED920AD}"/>
              </a:ext>
            </a:extLst>
          </p:cNvPr>
          <p:cNvPicPr>
            <a:picLocks noChangeAspect="1"/>
          </p:cNvPicPr>
          <p:nvPr/>
        </p:nvPicPr>
        <p:blipFill>
          <a:blip r:embed="rId6"/>
          <a:stretch>
            <a:fillRect/>
          </a:stretch>
        </p:blipFill>
        <p:spPr>
          <a:xfrm>
            <a:off x="3618652" y="1600200"/>
            <a:ext cx="5767495" cy="3566160"/>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3281FA74-9702-4D76-B065-A89E5424BFE5}"/>
              </a:ext>
            </a:extLst>
          </p:cNvPr>
          <p:cNvPicPr>
            <a:picLocks noChangeAspect="1"/>
          </p:cNvPicPr>
          <p:nvPr/>
        </p:nvPicPr>
        <p:blipFill>
          <a:blip r:embed="rId7"/>
          <a:stretch>
            <a:fillRect/>
          </a:stretch>
        </p:blipFill>
        <p:spPr>
          <a:xfrm>
            <a:off x="1006685" y="7705952"/>
            <a:ext cx="4361905" cy="1819048"/>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7F6F1316-F72E-4863-A07A-07AC1A01CB7D}"/>
              </a:ext>
            </a:extLst>
          </p:cNvPr>
          <p:cNvPicPr>
            <a:picLocks noChangeAspect="1"/>
          </p:cNvPicPr>
          <p:nvPr/>
        </p:nvPicPr>
        <p:blipFill>
          <a:blip r:embed="rId8"/>
          <a:stretch>
            <a:fillRect/>
          </a:stretch>
        </p:blipFill>
        <p:spPr>
          <a:xfrm>
            <a:off x="7416800" y="8229761"/>
            <a:ext cx="4857143" cy="771429"/>
          </a:xfrm>
          <a:prstGeom prst="rect">
            <a:avLst/>
          </a:prstGeom>
        </p:spPr>
      </p:pic>
      <p:grpSp>
        <p:nvGrpSpPr>
          <p:cNvPr id="13" name="Group 12">
            <a:extLst>
              <a:ext uri="{FF2B5EF4-FFF2-40B4-BE49-F238E27FC236}">
                <a16:creationId xmlns:a16="http://schemas.microsoft.com/office/drawing/2014/main" id="{440B943C-4457-4E5A-A5EF-783AEC18E40A}"/>
              </a:ext>
            </a:extLst>
          </p:cNvPr>
          <p:cNvGrpSpPr/>
          <p:nvPr/>
        </p:nvGrpSpPr>
        <p:grpSpPr>
          <a:xfrm>
            <a:off x="2459190" y="5486400"/>
            <a:ext cx="8086419" cy="1619048"/>
            <a:chOff x="2159000" y="5531502"/>
            <a:chExt cx="8086419" cy="1619048"/>
          </a:xfrm>
        </p:grpSpPr>
        <p:pic>
          <p:nvPicPr>
            <p:cNvPr id="6" name="Picture 5" descr="Shape&#10;&#10;Description automatically generated with medium confidence">
              <a:extLst>
                <a:ext uri="{FF2B5EF4-FFF2-40B4-BE49-F238E27FC236}">
                  <a16:creationId xmlns:a16="http://schemas.microsoft.com/office/drawing/2014/main" id="{A76F1374-5B8B-4827-8EB4-4A318FFB1213}"/>
                </a:ext>
              </a:extLst>
            </p:cNvPr>
            <p:cNvPicPr>
              <a:picLocks noChangeAspect="1"/>
            </p:cNvPicPr>
            <p:nvPr/>
          </p:nvPicPr>
          <p:blipFill>
            <a:blip r:embed="rId9"/>
            <a:stretch>
              <a:fillRect/>
            </a:stretch>
          </p:blipFill>
          <p:spPr>
            <a:xfrm>
              <a:off x="2159000" y="5531502"/>
              <a:ext cx="5352381" cy="1619048"/>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81A07BC5-807C-4490-AC4F-23262D4EE83C}"/>
                </a:ext>
              </a:extLst>
            </p:cNvPr>
            <p:cNvPicPr>
              <a:picLocks noChangeAspect="1"/>
            </p:cNvPicPr>
            <p:nvPr/>
          </p:nvPicPr>
          <p:blipFill>
            <a:blip r:embed="rId10"/>
            <a:stretch>
              <a:fillRect/>
            </a:stretch>
          </p:blipFill>
          <p:spPr>
            <a:xfrm>
              <a:off x="7797800" y="5974359"/>
              <a:ext cx="2447619" cy="733333"/>
            </a:xfrm>
            <a:prstGeom prst="rect">
              <a:avLst/>
            </a:prstGeom>
          </p:spPr>
        </p:pic>
      </p:grpSp>
      <p:pic>
        <p:nvPicPr>
          <p:cNvPr id="7" name="Audio 6">
            <a:hlinkClick r:id="" action="ppaction://media"/>
            <a:extLst>
              <a:ext uri="{FF2B5EF4-FFF2-40B4-BE49-F238E27FC236}">
                <a16:creationId xmlns:a16="http://schemas.microsoft.com/office/drawing/2014/main" id="{44E00090-4244-475A-80EA-DADD6077022A}"/>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1463637171"/>
      </p:ext>
    </p:extLst>
  </p:cSld>
  <p:clrMapOvr>
    <a:masterClrMapping/>
  </p:clrMapOvr>
  <p:transition advTm="249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57D0-AF96-4023-8AC7-972BED884C12}"/>
              </a:ext>
            </a:extLst>
          </p:cNvPr>
          <p:cNvSpPr>
            <a:spLocks noGrp="1"/>
          </p:cNvSpPr>
          <p:nvPr>
            <p:ph type="title"/>
          </p:nvPr>
        </p:nvSpPr>
        <p:spPr/>
        <p:txBody>
          <a:bodyPr/>
          <a:lstStyle/>
          <a:p>
            <a:r>
              <a:rPr lang="en-US" dirty="0"/>
              <a:t>Training Schedule</a:t>
            </a:r>
          </a:p>
        </p:txBody>
      </p:sp>
      <p:sp>
        <p:nvSpPr>
          <p:cNvPr id="4" name="Slide Number Placeholder 3">
            <a:extLst>
              <a:ext uri="{FF2B5EF4-FFF2-40B4-BE49-F238E27FC236}">
                <a16:creationId xmlns:a16="http://schemas.microsoft.com/office/drawing/2014/main" id="{396A16A0-0458-49EC-8727-558913EA65C0}"/>
              </a:ext>
            </a:extLst>
          </p:cNvPr>
          <p:cNvSpPr>
            <a:spLocks noGrp="1"/>
          </p:cNvSpPr>
          <p:nvPr>
            <p:ph type="sldNum" sz="quarter" idx="12"/>
          </p:nvPr>
        </p:nvSpPr>
        <p:spPr/>
        <p:txBody>
          <a:bodyPr/>
          <a:lstStyle/>
          <a:p>
            <a:pPr>
              <a:defRPr/>
            </a:pPr>
            <a:fld id="{C25C13B7-A670-4709-8BF6-78BC0213129B}" type="slidenum">
              <a:rPr lang="en-US" altLang="en-US" smtClean="0"/>
              <a:pPr>
                <a:defRPr/>
              </a:pPr>
              <a:t>11</a:t>
            </a:fld>
            <a:endParaRPr lang="en-US" altLang="en-US"/>
          </a:p>
        </p:txBody>
      </p:sp>
      <p:graphicFrame>
        <p:nvGraphicFramePr>
          <p:cNvPr id="5" name="Table 5">
            <a:extLst>
              <a:ext uri="{FF2B5EF4-FFF2-40B4-BE49-F238E27FC236}">
                <a16:creationId xmlns:a16="http://schemas.microsoft.com/office/drawing/2014/main" id="{717251CE-9D92-4849-AE67-5A992B1D8C2B}"/>
              </a:ext>
            </a:extLst>
          </p:cNvPr>
          <p:cNvGraphicFramePr>
            <a:graphicFrameLocks noGrp="1"/>
          </p:cNvGraphicFramePr>
          <p:nvPr>
            <p:extLst>
              <p:ext uri="{D42A27DB-BD31-4B8C-83A1-F6EECF244321}">
                <p14:modId xmlns:p14="http://schemas.microsoft.com/office/powerpoint/2010/main" val="1178602089"/>
              </p:ext>
            </p:extLst>
          </p:nvPr>
        </p:nvGraphicFramePr>
        <p:xfrm>
          <a:off x="980746" y="2618084"/>
          <a:ext cx="11043308" cy="4517431"/>
        </p:xfrm>
        <a:graphic>
          <a:graphicData uri="http://schemas.openxmlformats.org/drawingml/2006/table">
            <a:tbl>
              <a:tblPr firstRow="1" bandRow="1">
                <a:tableStyleId>{C083E6E3-FA7D-4D7B-A595-EF9225AFEA82}</a:tableStyleId>
              </a:tblPr>
              <a:tblGrid>
                <a:gridCol w="3295968">
                  <a:extLst>
                    <a:ext uri="{9D8B030D-6E8A-4147-A177-3AD203B41FA5}">
                      <a16:colId xmlns:a16="http://schemas.microsoft.com/office/drawing/2014/main" val="1860140572"/>
                    </a:ext>
                  </a:extLst>
                </a:gridCol>
                <a:gridCol w="2595880">
                  <a:extLst>
                    <a:ext uri="{9D8B030D-6E8A-4147-A177-3AD203B41FA5}">
                      <a16:colId xmlns:a16="http://schemas.microsoft.com/office/drawing/2014/main" val="3804697265"/>
                    </a:ext>
                  </a:extLst>
                </a:gridCol>
                <a:gridCol w="1993392">
                  <a:extLst>
                    <a:ext uri="{9D8B030D-6E8A-4147-A177-3AD203B41FA5}">
                      <a16:colId xmlns:a16="http://schemas.microsoft.com/office/drawing/2014/main" val="3916274652"/>
                    </a:ext>
                  </a:extLst>
                </a:gridCol>
                <a:gridCol w="3158068">
                  <a:extLst>
                    <a:ext uri="{9D8B030D-6E8A-4147-A177-3AD203B41FA5}">
                      <a16:colId xmlns:a16="http://schemas.microsoft.com/office/drawing/2014/main" val="1068764942"/>
                    </a:ext>
                  </a:extLst>
                </a:gridCol>
              </a:tblGrid>
              <a:tr h="1143000">
                <a:tc>
                  <a:txBody>
                    <a:bodyPr/>
                    <a:lstStyle/>
                    <a:p>
                      <a:pPr algn="ctr"/>
                      <a:r>
                        <a:rPr lang="en-US" sz="3200" dirty="0"/>
                        <a:t>Task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Jump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 Agents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Network Seeds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4179686"/>
                  </a:ext>
                </a:extLst>
              </a:tr>
              <a:tr h="838200">
                <a:tc rowSpan="2">
                  <a:txBody>
                    <a:bodyPr/>
                    <a:lstStyle/>
                    <a:p>
                      <a:pPr algn="ctr"/>
                      <a:r>
                        <a:rPr lang="en-US" sz="3200" dirty="0"/>
                        <a:t>Jump Hight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Stutter Jump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a:r>
                        <a:rPr lang="en-US" sz="3200" dirty="0"/>
                        <a:t>9, 16, 104, 107, 250, 676, 868, 878, 918, 947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469889"/>
                  </a:ext>
                </a:extLst>
              </a:tr>
              <a:tr h="859831">
                <a:tc vMerge="1">
                  <a:txBody>
                    <a:bodyPr/>
                    <a:lstStyle/>
                    <a:p>
                      <a:endParaRPr lang="en-US" dirty="0"/>
                    </a:p>
                  </a:txBody>
                  <a:tcPr/>
                </a:tc>
                <a:tc>
                  <a:txBody>
                    <a:bodyPr/>
                    <a:lstStyle/>
                    <a:p>
                      <a:pPr algn="ctr"/>
                      <a:r>
                        <a:rPr lang="en-US" sz="3200" dirty="0"/>
                        <a:t>One Jump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sz="3200" dirty="0"/>
                    </a:p>
                  </a:txBody>
                  <a:tcPr anchor="ctr"/>
                </a:tc>
                <a:extLst>
                  <a:ext uri="{0D108BD9-81ED-4DB2-BD59-A6C34878D82A}">
                    <a16:rowId xmlns:a16="http://schemas.microsoft.com/office/drawing/2014/main" val="934761130"/>
                  </a:ext>
                </a:extLst>
              </a:tr>
              <a:tr h="816569">
                <a:tc rowSpan="2">
                  <a:txBody>
                    <a:bodyPr/>
                    <a:lstStyle/>
                    <a:p>
                      <a:pPr algn="ctr"/>
                      <a:r>
                        <a:rPr lang="en-US" sz="3200" dirty="0"/>
                        <a:t>Conserve Power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Stutter Jump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sz="3200" dirty="0"/>
                    </a:p>
                  </a:txBody>
                  <a:tcPr anchor="ctr"/>
                </a:tc>
                <a:extLst>
                  <a:ext uri="{0D108BD9-81ED-4DB2-BD59-A6C34878D82A}">
                    <a16:rowId xmlns:a16="http://schemas.microsoft.com/office/drawing/2014/main" val="1500621221"/>
                  </a:ext>
                </a:extLst>
              </a:tr>
              <a:tr h="859831">
                <a:tc vMerge="1">
                  <a:txBody>
                    <a:bodyPr/>
                    <a:lstStyle/>
                    <a:p>
                      <a:endParaRPr lang="en-US" dirty="0"/>
                    </a:p>
                  </a:txBody>
                  <a:tcPr/>
                </a:tc>
                <a:tc>
                  <a:txBody>
                    <a:bodyPr/>
                    <a:lstStyle/>
                    <a:p>
                      <a:pPr algn="ctr"/>
                      <a:r>
                        <a:rPr lang="en-US" sz="3200" dirty="0"/>
                        <a:t>One Jump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200"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sz="3200" dirty="0"/>
                    </a:p>
                  </a:txBody>
                  <a:tcPr anchor="ctr"/>
                </a:tc>
                <a:extLst>
                  <a:ext uri="{0D108BD9-81ED-4DB2-BD59-A6C34878D82A}">
                    <a16:rowId xmlns:a16="http://schemas.microsoft.com/office/drawing/2014/main" val="367329529"/>
                  </a:ext>
                </a:extLst>
              </a:tr>
            </a:tbl>
          </a:graphicData>
        </a:graphic>
      </p:graphicFrame>
      <p:pic>
        <p:nvPicPr>
          <p:cNvPr id="6" name="Audio 5">
            <a:hlinkClick r:id="" action="ppaction://media"/>
            <a:extLst>
              <a:ext uri="{FF2B5EF4-FFF2-40B4-BE49-F238E27FC236}">
                <a16:creationId xmlns:a16="http://schemas.microsoft.com/office/drawing/2014/main" id="{E31986F9-9CCE-45F7-B686-0C7575E77C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46000" y="9194800"/>
            <a:ext cx="406400" cy="406400"/>
          </a:xfrm>
          <a:prstGeom prst="rect">
            <a:avLst/>
          </a:prstGeom>
        </p:spPr>
      </p:pic>
    </p:spTree>
    <p:extLst>
      <p:ext uri="{BB962C8B-B14F-4D97-AF65-F5344CB8AC3E}">
        <p14:creationId xmlns:p14="http://schemas.microsoft.com/office/powerpoint/2010/main" val="2545868101"/>
      </p:ext>
    </p:extLst>
  </p:cSld>
  <p:clrMapOvr>
    <a:masterClrMapping/>
  </p:clrMapOvr>
  <p:transition advTm="291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Single Jump</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12</a:t>
            </a:fld>
            <a:endParaRPr lang="en-US" altLang="en-US" sz="1600">
              <a:ea typeface="MS PGothic" panose="020B0600070205080204" pitchFamily="34" charset="-128"/>
            </a:endParaRPr>
          </a:p>
        </p:txBody>
      </p:sp>
      <p:pic>
        <p:nvPicPr>
          <p:cNvPr id="11" name="Picture 10" descr="A picture containing text&#10;&#10;Description automatically generated">
            <a:extLst>
              <a:ext uri="{FF2B5EF4-FFF2-40B4-BE49-F238E27FC236}">
                <a16:creationId xmlns:a16="http://schemas.microsoft.com/office/drawing/2014/main" id="{B396A56C-67D3-47B9-BAB5-B84453C397AC}"/>
              </a:ext>
            </a:extLst>
          </p:cNvPr>
          <p:cNvPicPr>
            <a:picLocks noChangeAspect="1"/>
          </p:cNvPicPr>
          <p:nvPr/>
        </p:nvPicPr>
        <p:blipFill>
          <a:blip r:embed="rId6"/>
          <a:stretch>
            <a:fillRect/>
          </a:stretch>
        </p:blipFill>
        <p:spPr>
          <a:xfrm>
            <a:off x="1016000" y="1496187"/>
            <a:ext cx="10972800" cy="6761226"/>
          </a:xfrm>
          <a:prstGeom prst="rect">
            <a:avLst/>
          </a:prstGeom>
        </p:spPr>
      </p:pic>
      <p:sp>
        <p:nvSpPr>
          <p:cNvPr id="13" name="Arrow: Up 12">
            <a:extLst>
              <a:ext uri="{FF2B5EF4-FFF2-40B4-BE49-F238E27FC236}">
                <a16:creationId xmlns:a16="http://schemas.microsoft.com/office/drawing/2014/main" id="{95B38824-3BCA-4D10-84A9-7ECDF5497790}"/>
              </a:ext>
            </a:extLst>
          </p:cNvPr>
          <p:cNvSpPr/>
          <p:nvPr/>
        </p:nvSpPr>
        <p:spPr bwMode="auto">
          <a:xfrm>
            <a:off x="3149600" y="8464550"/>
            <a:ext cx="365760" cy="54864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6" name="Arrow: Up 5">
            <a:extLst>
              <a:ext uri="{FF2B5EF4-FFF2-40B4-BE49-F238E27FC236}">
                <a16:creationId xmlns:a16="http://schemas.microsoft.com/office/drawing/2014/main" id="{B1330721-FC0B-4112-8571-56C2E6ED4820}"/>
              </a:ext>
            </a:extLst>
          </p:cNvPr>
          <p:cNvSpPr/>
          <p:nvPr/>
        </p:nvSpPr>
        <p:spPr bwMode="auto">
          <a:xfrm>
            <a:off x="7950200" y="8467178"/>
            <a:ext cx="365760" cy="54864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3" name="Audio 2">
            <a:hlinkClick r:id="" action="ppaction://media"/>
            <a:extLst>
              <a:ext uri="{FF2B5EF4-FFF2-40B4-BE49-F238E27FC236}">
                <a16:creationId xmlns:a16="http://schemas.microsoft.com/office/drawing/2014/main" id="{33BA0BA2-B05D-4A9F-9509-DF5882E7A97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1398905214"/>
      </p:ext>
    </p:extLst>
  </p:cSld>
  <p:clrMapOvr>
    <a:masterClrMapping/>
  </p:clrMapOvr>
  <p:transition advTm="148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13"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Single Jump Input</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13</a:t>
            </a:fld>
            <a:endParaRPr lang="en-US" altLang="en-US" sz="1600">
              <a:ea typeface="MS PGothic" panose="020B0600070205080204" pitchFamily="34" charset="-128"/>
            </a:endParaRPr>
          </a:p>
        </p:txBody>
      </p:sp>
      <p:pic>
        <p:nvPicPr>
          <p:cNvPr id="8" name="Picture 7" descr="Graphical user interface&#10;&#10;Description automatically generated">
            <a:extLst>
              <a:ext uri="{FF2B5EF4-FFF2-40B4-BE49-F238E27FC236}">
                <a16:creationId xmlns:a16="http://schemas.microsoft.com/office/drawing/2014/main" id="{9ED3A5B8-2525-41A5-99BC-7EE02E110974}"/>
              </a:ext>
            </a:extLst>
          </p:cNvPr>
          <p:cNvPicPr>
            <a:picLocks noChangeAspect="1"/>
          </p:cNvPicPr>
          <p:nvPr/>
        </p:nvPicPr>
        <p:blipFill>
          <a:blip r:embed="rId6"/>
          <a:stretch>
            <a:fillRect/>
          </a:stretch>
        </p:blipFill>
        <p:spPr>
          <a:xfrm>
            <a:off x="1930400" y="3255759"/>
            <a:ext cx="9144000" cy="6126179"/>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B86F5203-7E84-4570-902E-EFF22BD4510A}"/>
              </a:ext>
            </a:extLst>
          </p:cNvPr>
          <p:cNvPicPr>
            <a:picLocks noChangeAspect="1"/>
          </p:cNvPicPr>
          <p:nvPr/>
        </p:nvPicPr>
        <p:blipFill>
          <a:blip r:embed="rId7"/>
          <a:stretch>
            <a:fillRect/>
          </a:stretch>
        </p:blipFill>
        <p:spPr>
          <a:xfrm>
            <a:off x="558800" y="1427251"/>
            <a:ext cx="2743200" cy="1690307"/>
          </a:xfrm>
          <a:prstGeom prst="rect">
            <a:avLst/>
          </a:prstGeom>
        </p:spPr>
      </p:pic>
      <p:sp>
        <p:nvSpPr>
          <p:cNvPr id="6" name="Arrow: Up 5">
            <a:extLst>
              <a:ext uri="{FF2B5EF4-FFF2-40B4-BE49-F238E27FC236}">
                <a16:creationId xmlns:a16="http://schemas.microsoft.com/office/drawing/2014/main" id="{59203219-5B10-437F-921D-28CBA2C4EBEB}"/>
              </a:ext>
            </a:extLst>
          </p:cNvPr>
          <p:cNvSpPr/>
          <p:nvPr/>
        </p:nvSpPr>
        <p:spPr bwMode="auto">
          <a:xfrm rot="10800000">
            <a:off x="4140200" y="4362027"/>
            <a:ext cx="365760" cy="54864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5" name="Audio 4">
            <a:hlinkClick r:id="" action="ppaction://media"/>
            <a:extLst>
              <a:ext uri="{FF2B5EF4-FFF2-40B4-BE49-F238E27FC236}">
                <a16:creationId xmlns:a16="http://schemas.microsoft.com/office/drawing/2014/main" id="{139F1CB6-865E-439B-A258-84DD964A965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1328614254"/>
      </p:ext>
    </p:extLst>
  </p:cSld>
  <p:clrMapOvr>
    <a:masterClrMapping/>
  </p:clrMapOvr>
  <p:transition advTm="230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Single Jump Height Reached</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14</a:t>
            </a:fld>
            <a:endParaRPr lang="en-US" altLang="en-US" sz="1600">
              <a:ea typeface="MS PGothic" panose="020B0600070205080204" pitchFamily="34" charset="-128"/>
            </a:endParaRPr>
          </a:p>
        </p:txBody>
      </p:sp>
      <p:pic>
        <p:nvPicPr>
          <p:cNvPr id="27" name="Picture 26" descr="Graphical user interface, chart&#10;&#10;Description automatically generated">
            <a:extLst>
              <a:ext uri="{FF2B5EF4-FFF2-40B4-BE49-F238E27FC236}">
                <a16:creationId xmlns:a16="http://schemas.microsoft.com/office/drawing/2014/main" id="{E043935E-F9D5-4F79-AD4E-86087E83AB07}"/>
              </a:ext>
            </a:extLst>
          </p:cNvPr>
          <p:cNvPicPr>
            <a:picLocks noChangeAspect="1"/>
          </p:cNvPicPr>
          <p:nvPr/>
        </p:nvPicPr>
        <p:blipFill>
          <a:blip r:embed="rId6"/>
          <a:stretch>
            <a:fillRect/>
          </a:stretch>
        </p:blipFill>
        <p:spPr>
          <a:xfrm>
            <a:off x="787400" y="1447800"/>
            <a:ext cx="11430000" cy="7657727"/>
          </a:xfrm>
          <a:prstGeom prst="rect">
            <a:avLst/>
          </a:prstGeom>
        </p:spPr>
      </p:pic>
      <p:sp>
        <p:nvSpPr>
          <p:cNvPr id="5" name="Arrow: Up 4">
            <a:extLst>
              <a:ext uri="{FF2B5EF4-FFF2-40B4-BE49-F238E27FC236}">
                <a16:creationId xmlns:a16="http://schemas.microsoft.com/office/drawing/2014/main" id="{8F626CAC-7FBF-4937-87F2-1D7BCFA3AA89}"/>
              </a:ext>
            </a:extLst>
          </p:cNvPr>
          <p:cNvSpPr/>
          <p:nvPr/>
        </p:nvSpPr>
        <p:spPr bwMode="auto">
          <a:xfrm rot="10800000">
            <a:off x="8712200" y="5867400"/>
            <a:ext cx="365760" cy="54864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11" name="Audio 10">
            <a:hlinkClick r:id="" action="ppaction://media"/>
            <a:extLst>
              <a:ext uri="{FF2B5EF4-FFF2-40B4-BE49-F238E27FC236}">
                <a16:creationId xmlns:a16="http://schemas.microsoft.com/office/drawing/2014/main" id="{7338418A-A9A9-4586-BE19-6F990D99567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3683602924"/>
      </p:ext>
    </p:extLst>
  </p:cSld>
  <p:clrMapOvr>
    <a:masterClrMapping/>
  </p:clrMapOvr>
  <p:transition advTm="1834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Single Jump Performance</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15</a:t>
            </a:fld>
            <a:endParaRPr lang="en-US" altLang="en-US" sz="1600">
              <a:ea typeface="MS PGothic" panose="020B0600070205080204" pitchFamily="34" charset="-128"/>
            </a:endParaRPr>
          </a:p>
        </p:txBody>
      </p:sp>
      <p:pic>
        <p:nvPicPr>
          <p:cNvPr id="23" name="Picture 22" descr="Diagram&#10;&#10;Description automatically generated with low confidence">
            <a:extLst>
              <a:ext uri="{FF2B5EF4-FFF2-40B4-BE49-F238E27FC236}">
                <a16:creationId xmlns:a16="http://schemas.microsoft.com/office/drawing/2014/main" id="{E795A5A6-D8D7-4F86-85BD-50DD246A58C2}"/>
              </a:ext>
            </a:extLst>
          </p:cNvPr>
          <p:cNvPicPr>
            <a:picLocks noChangeAspect="1"/>
          </p:cNvPicPr>
          <p:nvPr/>
        </p:nvPicPr>
        <p:blipFill>
          <a:blip r:embed="rId6"/>
          <a:stretch>
            <a:fillRect/>
          </a:stretch>
        </p:blipFill>
        <p:spPr>
          <a:xfrm>
            <a:off x="787400" y="1556500"/>
            <a:ext cx="11430000" cy="7657724"/>
          </a:xfrm>
          <a:prstGeom prst="rect">
            <a:avLst/>
          </a:prstGeom>
        </p:spPr>
      </p:pic>
      <p:sp>
        <p:nvSpPr>
          <p:cNvPr id="5" name="Arrow: Up 4">
            <a:extLst>
              <a:ext uri="{FF2B5EF4-FFF2-40B4-BE49-F238E27FC236}">
                <a16:creationId xmlns:a16="http://schemas.microsoft.com/office/drawing/2014/main" id="{70B3B5DB-7442-4355-AEC6-125A95F987BB}"/>
              </a:ext>
            </a:extLst>
          </p:cNvPr>
          <p:cNvSpPr/>
          <p:nvPr/>
        </p:nvSpPr>
        <p:spPr bwMode="auto">
          <a:xfrm>
            <a:off x="8636000" y="4267200"/>
            <a:ext cx="365760" cy="54864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6" name="Arrow: Up 5">
            <a:extLst>
              <a:ext uri="{FF2B5EF4-FFF2-40B4-BE49-F238E27FC236}">
                <a16:creationId xmlns:a16="http://schemas.microsoft.com/office/drawing/2014/main" id="{07A2BB07-4FF2-4051-A551-57A9C69EE8A1}"/>
              </a:ext>
            </a:extLst>
          </p:cNvPr>
          <p:cNvSpPr/>
          <p:nvPr/>
        </p:nvSpPr>
        <p:spPr bwMode="auto">
          <a:xfrm>
            <a:off x="11116628" y="4328160"/>
            <a:ext cx="365760" cy="54864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11" name="Audio 10">
            <a:hlinkClick r:id="" action="ppaction://media"/>
            <a:extLst>
              <a:ext uri="{FF2B5EF4-FFF2-40B4-BE49-F238E27FC236}">
                <a16:creationId xmlns:a16="http://schemas.microsoft.com/office/drawing/2014/main" id="{C17D059A-595F-4DF3-978C-D7308845D54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2395947695"/>
      </p:ext>
    </p:extLst>
  </p:cSld>
  <p:clrMapOvr>
    <a:masterClrMapping/>
  </p:clrMapOvr>
  <p:transition advTm="5211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1"/>
                </p:tgtEl>
              </p:cMediaNode>
            </p:audio>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Stutter Jump</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16</a:t>
            </a:fld>
            <a:endParaRPr lang="en-US" altLang="en-US" sz="1600">
              <a:ea typeface="MS PGothic" panose="020B0600070205080204" pitchFamily="34" charset="-128"/>
            </a:endParaRPr>
          </a:p>
        </p:txBody>
      </p:sp>
      <p:pic>
        <p:nvPicPr>
          <p:cNvPr id="7" name="Picture 6" descr="A picture containing text&#10;&#10;Description automatically generated">
            <a:extLst>
              <a:ext uri="{FF2B5EF4-FFF2-40B4-BE49-F238E27FC236}">
                <a16:creationId xmlns:a16="http://schemas.microsoft.com/office/drawing/2014/main" id="{F8F1AC43-A4A9-4B44-A453-4F3B61917986}"/>
              </a:ext>
            </a:extLst>
          </p:cNvPr>
          <p:cNvPicPr>
            <a:picLocks noChangeAspect="1"/>
          </p:cNvPicPr>
          <p:nvPr/>
        </p:nvPicPr>
        <p:blipFill>
          <a:blip r:embed="rId6"/>
          <a:stretch>
            <a:fillRect/>
          </a:stretch>
        </p:blipFill>
        <p:spPr>
          <a:xfrm>
            <a:off x="1016000" y="1496187"/>
            <a:ext cx="10972800" cy="6761226"/>
          </a:xfrm>
          <a:prstGeom prst="rect">
            <a:avLst/>
          </a:prstGeom>
        </p:spPr>
      </p:pic>
      <p:sp>
        <p:nvSpPr>
          <p:cNvPr id="9" name="Arrow: Up 8">
            <a:extLst>
              <a:ext uri="{FF2B5EF4-FFF2-40B4-BE49-F238E27FC236}">
                <a16:creationId xmlns:a16="http://schemas.microsoft.com/office/drawing/2014/main" id="{5FBD45D7-C069-4E46-A7CD-CB42EADB169B}"/>
              </a:ext>
            </a:extLst>
          </p:cNvPr>
          <p:cNvSpPr/>
          <p:nvPr/>
        </p:nvSpPr>
        <p:spPr bwMode="auto">
          <a:xfrm>
            <a:off x="2921000" y="8464550"/>
            <a:ext cx="365760" cy="54864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0" name="Arrow: Up 9">
            <a:extLst>
              <a:ext uri="{FF2B5EF4-FFF2-40B4-BE49-F238E27FC236}">
                <a16:creationId xmlns:a16="http://schemas.microsoft.com/office/drawing/2014/main" id="{C0980D93-863F-4DE8-9E15-0230FB3EECAA}"/>
              </a:ext>
            </a:extLst>
          </p:cNvPr>
          <p:cNvSpPr/>
          <p:nvPr/>
        </p:nvSpPr>
        <p:spPr bwMode="auto">
          <a:xfrm>
            <a:off x="5664200" y="8464550"/>
            <a:ext cx="365760" cy="54864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17" name="Audio 16">
            <a:hlinkClick r:id="" action="ppaction://media"/>
            <a:extLst>
              <a:ext uri="{FF2B5EF4-FFF2-40B4-BE49-F238E27FC236}">
                <a16:creationId xmlns:a16="http://schemas.microsoft.com/office/drawing/2014/main" id="{8CA4B432-D9B4-41A3-8064-0BF3072902E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853139008"/>
      </p:ext>
    </p:extLst>
  </p:cSld>
  <p:clrMapOvr>
    <a:masterClrMapping/>
  </p:clrMapOvr>
  <p:transition advTm="177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7"/>
                </p:tgtEl>
              </p:cMediaNode>
            </p:audio>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Stutter Jump Input</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17</a:t>
            </a:fld>
            <a:endParaRPr lang="en-US" altLang="en-US" sz="1600">
              <a:ea typeface="MS PGothic" panose="020B0600070205080204" pitchFamily="34" charset="-128"/>
            </a:endParaRPr>
          </a:p>
        </p:txBody>
      </p:sp>
      <p:pic>
        <p:nvPicPr>
          <p:cNvPr id="16" name="Picture 15" descr="A picture containing diagram&#10;&#10;Description automatically generated">
            <a:extLst>
              <a:ext uri="{FF2B5EF4-FFF2-40B4-BE49-F238E27FC236}">
                <a16:creationId xmlns:a16="http://schemas.microsoft.com/office/drawing/2014/main" id="{C0A627EE-2E4C-4711-A40F-3E051BD81896}"/>
              </a:ext>
            </a:extLst>
          </p:cNvPr>
          <p:cNvPicPr>
            <a:picLocks noChangeAspect="1"/>
          </p:cNvPicPr>
          <p:nvPr/>
        </p:nvPicPr>
        <p:blipFill>
          <a:blip r:embed="rId6"/>
          <a:stretch>
            <a:fillRect/>
          </a:stretch>
        </p:blipFill>
        <p:spPr>
          <a:xfrm>
            <a:off x="1930400" y="3246421"/>
            <a:ext cx="9144000" cy="6126179"/>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B0B980C0-7291-4236-91BC-28A89EB9CB6D}"/>
              </a:ext>
            </a:extLst>
          </p:cNvPr>
          <p:cNvPicPr>
            <a:picLocks noChangeAspect="1"/>
          </p:cNvPicPr>
          <p:nvPr/>
        </p:nvPicPr>
        <p:blipFill>
          <a:blip r:embed="rId7"/>
          <a:stretch>
            <a:fillRect/>
          </a:stretch>
        </p:blipFill>
        <p:spPr>
          <a:xfrm>
            <a:off x="558800" y="1422582"/>
            <a:ext cx="2743200" cy="1690307"/>
          </a:xfrm>
          <a:prstGeom prst="rect">
            <a:avLst/>
          </a:prstGeom>
        </p:spPr>
      </p:pic>
      <p:sp>
        <p:nvSpPr>
          <p:cNvPr id="8" name="Arrow: Up 7">
            <a:extLst>
              <a:ext uri="{FF2B5EF4-FFF2-40B4-BE49-F238E27FC236}">
                <a16:creationId xmlns:a16="http://schemas.microsoft.com/office/drawing/2014/main" id="{68B67B57-18FB-4C33-BACC-21D626A22FD2}"/>
              </a:ext>
            </a:extLst>
          </p:cNvPr>
          <p:cNvSpPr/>
          <p:nvPr/>
        </p:nvSpPr>
        <p:spPr bwMode="auto">
          <a:xfrm rot="10800000">
            <a:off x="3835400" y="4328160"/>
            <a:ext cx="365760" cy="54864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5" name="Audio 4">
            <a:hlinkClick r:id="" action="ppaction://media"/>
            <a:extLst>
              <a:ext uri="{FF2B5EF4-FFF2-40B4-BE49-F238E27FC236}">
                <a16:creationId xmlns:a16="http://schemas.microsoft.com/office/drawing/2014/main" id="{E5E9F8F1-C55B-4505-83FB-42BCB16D356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1648414092"/>
      </p:ext>
    </p:extLst>
  </p:cSld>
  <p:clrMapOvr>
    <a:masterClrMapping/>
  </p:clrMapOvr>
  <p:transition advTm="293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Stutter Jump Height</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18</a:t>
            </a:fld>
            <a:endParaRPr lang="en-US" altLang="en-US" sz="1600">
              <a:ea typeface="MS PGothic" panose="020B0600070205080204" pitchFamily="34" charset="-128"/>
            </a:endParaRPr>
          </a:p>
        </p:txBody>
      </p:sp>
      <p:pic>
        <p:nvPicPr>
          <p:cNvPr id="4" name="Picture 3" descr="Chart, line chart&#10;&#10;Description automatically generated">
            <a:extLst>
              <a:ext uri="{FF2B5EF4-FFF2-40B4-BE49-F238E27FC236}">
                <a16:creationId xmlns:a16="http://schemas.microsoft.com/office/drawing/2014/main" id="{22FD847A-9204-4470-B048-22DC4A03AA4A}"/>
              </a:ext>
            </a:extLst>
          </p:cNvPr>
          <p:cNvPicPr>
            <a:picLocks noChangeAspect="1"/>
          </p:cNvPicPr>
          <p:nvPr/>
        </p:nvPicPr>
        <p:blipFill>
          <a:blip r:embed="rId6"/>
          <a:stretch>
            <a:fillRect/>
          </a:stretch>
        </p:blipFill>
        <p:spPr>
          <a:xfrm>
            <a:off x="787400" y="1447800"/>
            <a:ext cx="11430000" cy="7657724"/>
          </a:xfrm>
          <a:prstGeom prst="rect">
            <a:avLst/>
          </a:prstGeom>
        </p:spPr>
      </p:pic>
      <p:sp>
        <p:nvSpPr>
          <p:cNvPr id="5" name="Arrow: Up 4">
            <a:extLst>
              <a:ext uri="{FF2B5EF4-FFF2-40B4-BE49-F238E27FC236}">
                <a16:creationId xmlns:a16="http://schemas.microsoft.com/office/drawing/2014/main" id="{310B92B9-4AA9-4CC8-AD9A-8FCDAE9B2642}"/>
              </a:ext>
            </a:extLst>
          </p:cNvPr>
          <p:cNvSpPr/>
          <p:nvPr/>
        </p:nvSpPr>
        <p:spPr bwMode="auto">
          <a:xfrm rot="10800000">
            <a:off x="3149600" y="6324600"/>
            <a:ext cx="365760" cy="54864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6" name="Arrow: Up 5">
            <a:extLst>
              <a:ext uri="{FF2B5EF4-FFF2-40B4-BE49-F238E27FC236}">
                <a16:creationId xmlns:a16="http://schemas.microsoft.com/office/drawing/2014/main" id="{A8A5EFC2-9C03-45B5-80B4-66CB92DA917E}"/>
              </a:ext>
            </a:extLst>
          </p:cNvPr>
          <p:cNvSpPr/>
          <p:nvPr/>
        </p:nvSpPr>
        <p:spPr bwMode="auto">
          <a:xfrm rot="5400000">
            <a:off x="7889240" y="3489960"/>
            <a:ext cx="365760" cy="54864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3" name="Audio 2">
            <a:hlinkClick r:id="" action="ppaction://media"/>
            <a:extLst>
              <a:ext uri="{FF2B5EF4-FFF2-40B4-BE49-F238E27FC236}">
                <a16:creationId xmlns:a16="http://schemas.microsoft.com/office/drawing/2014/main" id="{0C0B5182-A9D7-430E-9879-162B0D2CFB8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2426576619"/>
      </p:ext>
    </p:extLst>
  </p:cSld>
  <p:clrMapOvr>
    <a:masterClrMapping/>
  </p:clrMapOvr>
  <p:transition advTm="2942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Stutter Jump Performance</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19</a:t>
            </a:fld>
            <a:endParaRPr lang="en-US" altLang="en-US" sz="1600">
              <a:ea typeface="MS PGothic" panose="020B0600070205080204" pitchFamily="34" charset="-128"/>
            </a:endParaRPr>
          </a:p>
        </p:txBody>
      </p:sp>
      <p:pic>
        <p:nvPicPr>
          <p:cNvPr id="13" name="Picture 12" descr="A picture containing graphical user interface&#10;&#10;Description automatically generated">
            <a:extLst>
              <a:ext uri="{FF2B5EF4-FFF2-40B4-BE49-F238E27FC236}">
                <a16:creationId xmlns:a16="http://schemas.microsoft.com/office/drawing/2014/main" id="{AD91421F-BD53-4CC3-90B5-0C092D7329A2}"/>
              </a:ext>
            </a:extLst>
          </p:cNvPr>
          <p:cNvPicPr>
            <a:picLocks noChangeAspect="1"/>
          </p:cNvPicPr>
          <p:nvPr/>
        </p:nvPicPr>
        <p:blipFill>
          <a:blip r:embed="rId6"/>
          <a:stretch>
            <a:fillRect/>
          </a:stretch>
        </p:blipFill>
        <p:spPr>
          <a:xfrm>
            <a:off x="787400" y="1587876"/>
            <a:ext cx="11430000" cy="7657724"/>
          </a:xfrm>
          <a:prstGeom prst="rect">
            <a:avLst/>
          </a:prstGeom>
        </p:spPr>
      </p:pic>
      <p:sp>
        <p:nvSpPr>
          <p:cNvPr id="3" name="Oval 2">
            <a:extLst>
              <a:ext uri="{FF2B5EF4-FFF2-40B4-BE49-F238E27FC236}">
                <a16:creationId xmlns:a16="http://schemas.microsoft.com/office/drawing/2014/main" id="{959FBEAA-56AA-42F1-8F2A-314A3EF5B832}"/>
              </a:ext>
            </a:extLst>
          </p:cNvPr>
          <p:cNvSpPr/>
          <p:nvPr/>
        </p:nvSpPr>
        <p:spPr bwMode="auto">
          <a:xfrm>
            <a:off x="5435600" y="4572000"/>
            <a:ext cx="1447800" cy="1447800"/>
          </a:xfrm>
          <a:prstGeom prst="ellipse">
            <a:avLst/>
          </a:prstGeom>
          <a:no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6" name="Oval 5">
            <a:extLst>
              <a:ext uri="{FF2B5EF4-FFF2-40B4-BE49-F238E27FC236}">
                <a16:creationId xmlns:a16="http://schemas.microsoft.com/office/drawing/2014/main" id="{446CFA5A-8291-4B3D-87C7-B6B1A606B6D5}"/>
              </a:ext>
            </a:extLst>
          </p:cNvPr>
          <p:cNvSpPr/>
          <p:nvPr/>
        </p:nvSpPr>
        <p:spPr bwMode="auto">
          <a:xfrm rot="1510990">
            <a:off x="2514666" y="3547872"/>
            <a:ext cx="4045482" cy="1859047"/>
          </a:xfrm>
          <a:prstGeom prst="ellipse">
            <a:avLst/>
          </a:prstGeom>
          <a:noFill/>
          <a:ln w="57150"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4" name="Audio 3">
            <a:hlinkClick r:id="" action="ppaction://media"/>
            <a:extLst>
              <a:ext uri="{FF2B5EF4-FFF2-40B4-BE49-F238E27FC236}">
                <a16:creationId xmlns:a16="http://schemas.microsoft.com/office/drawing/2014/main" id="{6DBD9684-7354-440F-A541-7AFB221D9E5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1794346775"/>
      </p:ext>
    </p:extLst>
  </p:cSld>
  <p:clrMapOvr>
    <a:masterClrMapping/>
  </p:clrMapOvr>
  <p:transition advTm="4025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Pros of Legged Robots</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2</a:t>
            </a:fld>
            <a:endParaRPr lang="en-US" altLang="en-US" sz="1600">
              <a:ea typeface="MS PGothic" panose="020B0600070205080204" pitchFamily="34" charset="-128"/>
            </a:endParaRPr>
          </a:p>
        </p:txBody>
      </p:sp>
      <p:sp>
        <p:nvSpPr>
          <p:cNvPr id="8" name="TextBox 7">
            <a:extLst>
              <a:ext uri="{FF2B5EF4-FFF2-40B4-BE49-F238E27FC236}">
                <a16:creationId xmlns:a16="http://schemas.microsoft.com/office/drawing/2014/main" id="{370D2FBB-AE52-4DDD-A0A2-C7FB27ABDB28}"/>
              </a:ext>
            </a:extLst>
          </p:cNvPr>
          <p:cNvSpPr txBox="1"/>
          <p:nvPr/>
        </p:nvSpPr>
        <p:spPr>
          <a:xfrm>
            <a:off x="25400" y="9476601"/>
            <a:ext cx="6504316" cy="276999"/>
          </a:xfrm>
          <a:prstGeom prst="rect">
            <a:avLst/>
          </a:prstGeom>
          <a:noFill/>
        </p:spPr>
        <p:txBody>
          <a:bodyPr wrap="square">
            <a:spAutoFit/>
          </a:bodyPr>
          <a:lstStyle/>
          <a:p>
            <a:r>
              <a:rPr lang="en-US" sz="1200" b="0" dirty="0">
                <a:solidFill>
                  <a:schemeClr val="tx1"/>
                </a:solidFill>
                <a:effectLst/>
                <a:latin typeface="Consolas" panose="020B0609020204030204" pitchFamily="49" charset="0"/>
              </a:rPr>
              <a:t>https://www.bostondynamics.com/atlas</a:t>
            </a:r>
          </a:p>
        </p:txBody>
      </p:sp>
      <p:pic>
        <p:nvPicPr>
          <p:cNvPr id="11" name="atlas_video">
            <a:hlinkClick r:id="" action="ppaction://media"/>
            <a:extLst>
              <a:ext uri="{FF2B5EF4-FFF2-40B4-BE49-F238E27FC236}">
                <a16:creationId xmlns:a16="http://schemas.microsoft.com/office/drawing/2014/main" id="{711CC727-B793-43FA-8B96-9A3BC356E0A2}"/>
              </a:ext>
            </a:extLst>
          </p:cNvPr>
          <p:cNvPicPr>
            <a:picLocks noChangeAspect="1"/>
          </p:cNvPicPr>
          <p:nvPr>
            <a:videoFile r:link="rId2"/>
            <p:extLst>
              <p:ext uri="{DAA4B4D4-6D71-4841-9C94-3DE7FCFB9230}">
                <p14:media xmlns:p14="http://schemas.microsoft.com/office/powerpoint/2010/main" r:embed="rId3">
                  <p14:trim end="7712.4666"/>
                </p14:media>
              </p:ext>
            </p:extLst>
          </p:nvPr>
        </p:nvPicPr>
        <p:blipFill>
          <a:blip r:embed="rId8"/>
          <a:stretch>
            <a:fillRect/>
          </a:stretch>
        </p:blipFill>
        <p:spPr>
          <a:xfrm>
            <a:off x="787400" y="2057400"/>
            <a:ext cx="11430000" cy="6429375"/>
          </a:xfrm>
          <a:prstGeom prst="rect">
            <a:avLst/>
          </a:prstGeom>
        </p:spPr>
      </p:pic>
      <p:pic>
        <p:nvPicPr>
          <p:cNvPr id="6145" name="Audio 6144">
            <a:hlinkClick r:id="" action="ppaction://media"/>
            <a:extLst>
              <a:ext uri="{FF2B5EF4-FFF2-40B4-BE49-F238E27FC236}">
                <a16:creationId xmlns:a16="http://schemas.microsoft.com/office/drawing/2014/main" id="{5EAC949A-F2DA-478D-B9F1-B35111D3319B}"/>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1063371311"/>
      </p:ext>
    </p:extLst>
  </p:cSld>
  <p:clrMapOvr>
    <a:masterClrMapping/>
  </p:clrMapOvr>
  <p:transition advTm="5901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4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8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audio isNarration="1">
              <p:cMediaNode vol="80000" showWhenStopped="0">
                <p:cTn id="17" fill="hold" display="0">
                  <p:stCondLst>
                    <p:cond delay="indefinite"/>
                  </p:stCondLst>
                  <p:endCondLst>
                    <p:cond evt="onStopAudio" delay="0">
                      <p:tgtEl>
                        <p:sldTgt/>
                      </p:tgtEl>
                    </p:cond>
                  </p:endCondLst>
                </p:cTn>
                <p:tgtEl>
                  <p:spTgt spid="6145"/>
                </p:tgtEl>
              </p:cMediaNode>
            </p:audio>
          </p:childTnLst>
        </p:cTn>
      </p:par>
    </p:tnLst>
  </p:timing>
  <p:extLst>
    <p:ext uri="{E180D4A7-C9FB-4DFB-919C-405C955672EB}">
      <p14:showEvtLst xmlns:p14="http://schemas.microsoft.com/office/powerpoint/2010/main">
        <p14:playEvt time="861" objId="11"/>
        <p14:stopEvt time="58864" objId="11"/>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FEA1-E375-4171-87A1-C86574C421D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4552E8D-2FCE-4C0C-BA90-68DBBA970306}"/>
              </a:ext>
            </a:extLst>
          </p:cNvPr>
          <p:cNvSpPr>
            <a:spLocks noGrp="1"/>
          </p:cNvSpPr>
          <p:nvPr>
            <p:ph idx="1"/>
          </p:nvPr>
        </p:nvSpPr>
        <p:spPr/>
        <p:txBody>
          <a:bodyPr/>
          <a:lstStyle/>
          <a:p>
            <a:pPr>
              <a:spcAft>
                <a:spcPts val="3200"/>
              </a:spcAft>
            </a:pPr>
            <a:r>
              <a:rPr lang="en-US" dirty="0"/>
              <a:t>Reinforcement learning can be used to find control policies that are more efficient</a:t>
            </a:r>
          </a:p>
          <a:p>
            <a:pPr>
              <a:spcAft>
                <a:spcPts val="3200"/>
              </a:spcAft>
            </a:pPr>
            <a:r>
              <a:rPr lang="en-US" dirty="0"/>
              <a:t>Agents can learn efficient control strategies where more complex control inputs are required</a:t>
            </a:r>
          </a:p>
          <a:p>
            <a:pPr>
              <a:spcAft>
                <a:spcPts val="3200"/>
              </a:spcAft>
            </a:pPr>
            <a:r>
              <a:rPr lang="en-US" dirty="0"/>
              <a:t>Controllers can be learned that are both higher in performance and efficiency metrics</a:t>
            </a:r>
          </a:p>
        </p:txBody>
      </p:sp>
      <p:sp>
        <p:nvSpPr>
          <p:cNvPr id="4" name="Slide Number Placeholder 3">
            <a:extLst>
              <a:ext uri="{FF2B5EF4-FFF2-40B4-BE49-F238E27FC236}">
                <a16:creationId xmlns:a16="http://schemas.microsoft.com/office/drawing/2014/main" id="{3CFB9570-4971-4801-8DCD-9147648F4F74}"/>
              </a:ext>
            </a:extLst>
          </p:cNvPr>
          <p:cNvSpPr>
            <a:spLocks noGrp="1"/>
          </p:cNvSpPr>
          <p:nvPr>
            <p:ph type="sldNum" sz="quarter" idx="10"/>
          </p:nvPr>
        </p:nvSpPr>
        <p:spPr/>
        <p:txBody>
          <a:bodyPr/>
          <a:lstStyle/>
          <a:p>
            <a:pPr>
              <a:defRPr/>
            </a:pPr>
            <a:fld id="{670866A3-97F0-45D4-BFD2-126C784D7B7C}" type="slidenum">
              <a:rPr lang="en-US" altLang="en-US" smtClean="0"/>
              <a:pPr>
                <a:defRPr/>
              </a:pPr>
              <a:t>20</a:t>
            </a:fld>
            <a:endParaRPr lang="en-US" altLang="en-US"/>
          </a:p>
        </p:txBody>
      </p:sp>
      <p:pic>
        <p:nvPicPr>
          <p:cNvPr id="5" name="Audio 4">
            <a:hlinkClick r:id="" action="ppaction://media"/>
            <a:extLst>
              <a:ext uri="{FF2B5EF4-FFF2-40B4-BE49-F238E27FC236}">
                <a16:creationId xmlns:a16="http://schemas.microsoft.com/office/drawing/2014/main" id="{4E9041B8-4B45-437C-A919-EE040DE8F38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2013611654"/>
      </p:ext>
    </p:extLst>
  </p:cSld>
  <p:clrMapOvr>
    <a:masterClrMapping/>
  </p:clrMapOvr>
  <p:transition advTm="250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a:xfrm>
            <a:off x="977900" y="4716463"/>
            <a:ext cx="11049000" cy="1231900"/>
          </a:xfrm>
        </p:spPr>
        <p:txBody>
          <a:bodyPr/>
          <a:lstStyle/>
          <a:p>
            <a:pPr indent="0" algn="ctr" eaLnBrk="1" hangingPunct="1">
              <a:defRPr/>
            </a:pPr>
            <a:r>
              <a:rPr lang="en-US" altLang="en-US" dirty="0">
                <a:effectLst>
                  <a:outerShdw blurRad="38100" dist="38100" dir="2700000" algn="tl">
                    <a:srgbClr val="C0C0C0"/>
                  </a:outerShdw>
                </a:effectLst>
              </a:rPr>
              <a:t>Thank you.</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21</a:t>
            </a:fld>
            <a:endParaRPr lang="en-US" altLang="en-US" sz="1600">
              <a:ea typeface="MS PGothic" panose="020B0600070205080204" pitchFamily="34" charset="-128"/>
            </a:endParaRPr>
          </a:p>
        </p:txBody>
      </p:sp>
      <p:sp>
        <p:nvSpPr>
          <p:cNvPr id="3" name="Content Placeholder 2">
            <a:extLst>
              <a:ext uri="{FF2B5EF4-FFF2-40B4-BE49-F238E27FC236}">
                <a16:creationId xmlns:a16="http://schemas.microsoft.com/office/drawing/2014/main" id="{6B4CD818-260B-C84F-8D17-9B8A2F4B09FD}"/>
              </a:ext>
            </a:extLst>
          </p:cNvPr>
          <p:cNvSpPr>
            <a:spLocks noGrp="1"/>
          </p:cNvSpPr>
          <p:nvPr>
            <p:ph idx="1"/>
          </p:nvPr>
        </p:nvSpPr>
        <p:spPr/>
        <p:txBody>
          <a:bodyPr/>
          <a:lstStyle/>
          <a:p>
            <a:endParaRPr lang="en-US"/>
          </a:p>
        </p:txBody>
      </p:sp>
      <p:pic>
        <p:nvPicPr>
          <p:cNvPr id="4" name="Audio 3">
            <a:hlinkClick r:id="" action="ppaction://media"/>
            <a:extLst>
              <a:ext uri="{FF2B5EF4-FFF2-40B4-BE49-F238E27FC236}">
                <a16:creationId xmlns:a16="http://schemas.microsoft.com/office/drawing/2014/main" id="{0CB98D64-EE19-46B6-B9C9-217E509698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46000" y="9194800"/>
            <a:ext cx="406400" cy="406400"/>
          </a:xfrm>
          <a:prstGeom prst="rect">
            <a:avLst/>
          </a:prstGeom>
        </p:spPr>
      </p:pic>
    </p:spTree>
    <p:extLst>
      <p:ext uri="{BB962C8B-B14F-4D97-AF65-F5344CB8AC3E}">
        <p14:creationId xmlns:p14="http://schemas.microsoft.com/office/powerpoint/2010/main" val="352335981"/>
      </p:ext>
    </p:extLst>
  </p:cSld>
  <p:clrMapOvr>
    <a:masterClrMapping/>
  </p:clrMapOvr>
  <p:transition advTm="54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Legged &amp; Flexible Robots</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22</a:t>
            </a:fld>
            <a:endParaRPr lang="en-US" altLang="en-US" sz="1600">
              <a:ea typeface="MS PGothic" panose="020B0600070205080204" pitchFamily="34" charset="-128"/>
            </a:endParaRPr>
          </a:p>
        </p:txBody>
      </p:sp>
      <p:pic>
        <p:nvPicPr>
          <p:cNvPr id="4" name="Picture 3" descr="A picture containing automaton&#10;&#10;Description automatically generated">
            <a:extLst>
              <a:ext uri="{FF2B5EF4-FFF2-40B4-BE49-F238E27FC236}">
                <a16:creationId xmlns:a16="http://schemas.microsoft.com/office/drawing/2014/main" id="{6796C407-934A-4E74-BABE-CE27D2318B77}"/>
              </a:ext>
            </a:extLst>
          </p:cNvPr>
          <p:cNvPicPr>
            <a:picLocks noChangeAspect="1"/>
          </p:cNvPicPr>
          <p:nvPr/>
        </p:nvPicPr>
        <p:blipFill rotWithShape="1">
          <a:blip r:embed="rId3"/>
          <a:srcRect l="22843" r="17259"/>
          <a:stretch/>
        </p:blipFill>
        <p:spPr>
          <a:xfrm>
            <a:off x="7950200" y="2286000"/>
            <a:ext cx="4495800" cy="6191250"/>
          </a:xfrm>
          <a:prstGeom prst="rect">
            <a:avLst/>
          </a:prstGeom>
        </p:spPr>
      </p:pic>
      <p:sp>
        <p:nvSpPr>
          <p:cNvPr id="7" name="Content Placeholder 2">
            <a:extLst>
              <a:ext uri="{FF2B5EF4-FFF2-40B4-BE49-F238E27FC236}">
                <a16:creationId xmlns:a16="http://schemas.microsoft.com/office/drawing/2014/main" id="{C6765596-C451-4021-8967-79B126D18FB5}"/>
              </a:ext>
            </a:extLst>
          </p:cNvPr>
          <p:cNvSpPr>
            <a:spLocks noGrp="1" noChangeArrowheads="1"/>
          </p:cNvSpPr>
          <p:nvPr>
            <p:ph idx="1"/>
          </p:nvPr>
        </p:nvSpPr>
        <p:spPr>
          <a:xfrm>
            <a:off x="449263" y="1414463"/>
            <a:ext cx="7424737" cy="7835900"/>
          </a:xfrm>
        </p:spPr>
        <p:txBody>
          <a:bodyPr/>
          <a:lstStyle/>
          <a:p>
            <a:pPr eaLnBrk="1" hangingPunct="1"/>
            <a:r>
              <a:rPr lang="en-US" altLang="en-US" dirty="0"/>
              <a:t>Pros</a:t>
            </a:r>
          </a:p>
          <a:p>
            <a:pPr lvl="1" eaLnBrk="1" hangingPunct="1"/>
            <a:r>
              <a:rPr lang="en-US" altLang="en-US" dirty="0"/>
              <a:t>Ability to navigate uneven terrain</a:t>
            </a:r>
          </a:p>
          <a:p>
            <a:pPr lvl="1" eaLnBrk="1" hangingPunct="1"/>
            <a:r>
              <a:rPr lang="en-US" altLang="en-US" dirty="0"/>
              <a:t>Different designs can be useful for different tasks</a:t>
            </a:r>
          </a:p>
          <a:p>
            <a:pPr lvl="1" eaLnBrk="1" hangingPunct="1"/>
            <a:r>
              <a:rPr lang="en-US" altLang="en-US" dirty="0"/>
              <a:t>Can be designed to adapt to different terrain</a:t>
            </a:r>
          </a:p>
          <a:p>
            <a:pPr eaLnBrk="1" hangingPunct="1"/>
            <a:r>
              <a:rPr lang="en-US" altLang="en-US" dirty="0"/>
              <a:t>Cons</a:t>
            </a:r>
          </a:p>
          <a:p>
            <a:pPr lvl="1" eaLnBrk="1" hangingPunct="1"/>
            <a:r>
              <a:rPr lang="en-US" altLang="en-US" dirty="0"/>
              <a:t>Difficult to design stable controllers</a:t>
            </a:r>
          </a:p>
          <a:p>
            <a:pPr lvl="1" eaLnBrk="1" hangingPunct="1"/>
            <a:r>
              <a:rPr lang="en-US" altLang="en-US" dirty="0"/>
              <a:t>Systems require high amounts of power</a:t>
            </a:r>
          </a:p>
          <a:p>
            <a:pPr lvl="1" eaLnBrk="1" hangingPunct="1"/>
            <a:r>
              <a:rPr lang="en-US" altLang="en-US" dirty="0"/>
              <a:t>Difficult to design to overcome different obstacles</a:t>
            </a:r>
          </a:p>
          <a:p>
            <a:pPr lvl="1" eaLnBrk="1" hangingPunct="1"/>
            <a:endParaRPr lang="en-US" altLang="en-US" dirty="0"/>
          </a:p>
          <a:p>
            <a:pPr lvl="1" eaLnBrk="1" hangingPunct="1"/>
            <a:endParaRPr lang="en-US" altLang="en-US" dirty="0"/>
          </a:p>
        </p:txBody>
      </p:sp>
      <p:sp>
        <p:nvSpPr>
          <p:cNvPr id="8" name="TextBox 7">
            <a:extLst>
              <a:ext uri="{FF2B5EF4-FFF2-40B4-BE49-F238E27FC236}">
                <a16:creationId xmlns:a16="http://schemas.microsoft.com/office/drawing/2014/main" id="{370D2FBB-AE52-4DDD-A0A2-C7FB27ABDB28}"/>
              </a:ext>
            </a:extLst>
          </p:cNvPr>
          <p:cNvSpPr txBox="1"/>
          <p:nvPr/>
        </p:nvSpPr>
        <p:spPr>
          <a:xfrm>
            <a:off x="25400" y="9476601"/>
            <a:ext cx="6504316" cy="276999"/>
          </a:xfrm>
          <a:prstGeom prst="rect">
            <a:avLst/>
          </a:prstGeom>
          <a:noFill/>
        </p:spPr>
        <p:txBody>
          <a:bodyPr wrap="square">
            <a:spAutoFit/>
          </a:bodyPr>
          <a:lstStyle/>
          <a:p>
            <a:r>
              <a:rPr lang="en-US" sz="1200" b="0" dirty="0">
                <a:solidFill>
                  <a:schemeClr val="tx1"/>
                </a:solidFill>
                <a:effectLst/>
                <a:latin typeface="Consolas" panose="020B0609020204030204" pitchFamily="49" charset="0"/>
              </a:rPr>
              <a:t>https://www.bostondynamics.com/atlas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Legged &amp; Flexible Robots</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23</a:t>
            </a:fld>
            <a:endParaRPr lang="en-US" altLang="en-US" sz="1600">
              <a:ea typeface="MS PGothic" panose="020B0600070205080204" pitchFamily="34" charset="-128"/>
            </a:endParaRPr>
          </a:p>
        </p:txBody>
      </p:sp>
      <p:pic>
        <p:nvPicPr>
          <p:cNvPr id="6" name="Picture 5" descr="Shape, arrow&#10;&#10;Description automatically generated">
            <a:extLst>
              <a:ext uri="{FF2B5EF4-FFF2-40B4-BE49-F238E27FC236}">
                <a16:creationId xmlns:a16="http://schemas.microsoft.com/office/drawing/2014/main" id="{3C3DE3AF-C031-4FF8-8CEB-07D2F3A228ED}"/>
              </a:ext>
            </a:extLst>
          </p:cNvPr>
          <p:cNvPicPr>
            <a:picLocks noChangeAspect="1"/>
          </p:cNvPicPr>
          <p:nvPr/>
        </p:nvPicPr>
        <p:blipFill>
          <a:blip r:embed="rId3"/>
          <a:stretch>
            <a:fillRect/>
          </a:stretch>
        </p:blipFill>
        <p:spPr>
          <a:xfrm>
            <a:off x="6884114" y="3276600"/>
            <a:ext cx="5714286" cy="3453968"/>
          </a:xfrm>
          <a:prstGeom prst="rect">
            <a:avLst/>
          </a:prstGeom>
          <a:ln>
            <a:noFill/>
          </a:ln>
          <a:effectLst>
            <a:outerShdw blurRad="292100" dist="139700" dir="2700000" algn="tl" rotWithShape="0">
              <a:srgbClr val="333333">
                <a:alpha val="65000"/>
              </a:srgbClr>
            </a:outerShdw>
          </a:effectLst>
        </p:spPr>
      </p:pic>
      <p:sp>
        <p:nvSpPr>
          <p:cNvPr id="5" name="Content Placeholder 2">
            <a:extLst>
              <a:ext uri="{FF2B5EF4-FFF2-40B4-BE49-F238E27FC236}">
                <a16:creationId xmlns:a16="http://schemas.microsoft.com/office/drawing/2014/main" id="{D6B22748-D9B7-4C71-AA9C-3585E595732A}"/>
              </a:ext>
            </a:extLst>
          </p:cNvPr>
          <p:cNvSpPr>
            <a:spLocks noGrp="1" noChangeArrowheads="1"/>
          </p:cNvSpPr>
          <p:nvPr>
            <p:ph idx="1"/>
          </p:nvPr>
        </p:nvSpPr>
        <p:spPr>
          <a:xfrm>
            <a:off x="449263" y="1414463"/>
            <a:ext cx="6434851" cy="7835900"/>
          </a:xfrm>
        </p:spPr>
        <p:txBody>
          <a:bodyPr/>
          <a:lstStyle/>
          <a:p>
            <a:pPr eaLnBrk="1" hangingPunct="1"/>
            <a:r>
              <a:rPr lang="en-US" altLang="en-US" dirty="0"/>
              <a:t>Pros</a:t>
            </a:r>
          </a:p>
          <a:p>
            <a:pPr lvl="1" eaLnBrk="1" hangingPunct="1"/>
            <a:r>
              <a:rPr lang="en-US" altLang="en-US" dirty="0"/>
              <a:t>Increases in efficiency</a:t>
            </a:r>
          </a:p>
          <a:p>
            <a:pPr lvl="1" eaLnBrk="1" hangingPunct="1"/>
            <a:r>
              <a:rPr lang="en-US" altLang="en-US" dirty="0"/>
              <a:t>Better stability through adaptability</a:t>
            </a:r>
          </a:p>
          <a:p>
            <a:pPr lvl="1" eaLnBrk="1" hangingPunct="1"/>
            <a:r>
              <a:rPr lang="en-US" altLang="en-US" dirty="0"/>
              <a:t>Higher performance </a:t>
            </a:r>
          </a:p>
          <a:p>
            <a:pPr lvl="2" eaLnBrk="1" hangingPunct="1"/>
            <a:r>
              <a:rPr lang="en-US" altLang="en-US" dirty="0"/>
              <a:t>Running speed</a:t>
            </a:r>
          </a:p>
          <a:p>
            <a:pPr lvl="2" eaLnBrk="1" hangingPunct="1"/>
            <a:r>
              <a:rPr lang="en-US" altLang="en-US" dirty="0"/>
              <a:t>Jumping height</a:t>
            </a:r>
          </a:p>
          <a:p>
            <a:pPr eaLnBrk="1" hangingPunct="1"/>
            <a:endParaRPr lang="en-US" altLang="en-US" dirty="0"/>
          </a:p>
          <a:p>
            <a:pPr eaLnBrk="1" hangingPunct="1"/>
            <a:r>
              <a:rPr lang="en-US" altLang="en-US" dirty="0"/>
              <a:t>Cons</a:t>
            </a:r>
          </a:p>
          <a:p>
            <a:pPr lvl="1" eaLnBrk="1" hangingPunct="1"/>
            <a:r>
              <a:rPr lang="en-US" altLang="en-US" dirty="0"/>
              <a:t>Difficult to define models for due to non-linearities </a:t>
            </a:r>
          </a:p>
          <a:p>
            <a:pPr lvl="1" eaLnBrk="1" hangingPunct="1"/>
            <a:r>
              <a:rPr lang="en-US" altLang="en-US" dirty="0"/>
              <a:t>Challenging to create controllers for</a:t>
            </a:r>
          </a:p>
          <a:p>
            <a:pPr lvl="1" eaLnBrk="1" hangingPunct="1"/>
            <a:endParaRPr lang="en-US" altLang="en-US" dirty="0"/>
          </a:p>
          <a:p>
            <a:pPr lvl="1" eaLnBrk="1" hangingPunct="1"/>
            <a:endParaRPr lang="en-US" altLang="en-US" dirty="0"/>
          </a:p>
        </p:txBody>
      </p:sp>
    </p:spTree>
    <p:extLst>
      <p:ext uri="{BB962C8B-B14F-4D97-AF65-F5344CB8AC3E}">
        <p14:creationId xmlns:p14="http://schemas.microsoft.com/office/powerpoint/2010/main" val="358999395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5C07-33EF-4E54-B6FB-54839FC02451}"/>
              </a:ext>
            </a:extLst>
          </p:cNvPr>
          <p:cNvSpPr>
            <a:spLocks noGrp="1"/>
          </p:cNvSpPr>
          <p:nvPr>
            <p:ph type="title"/>
          </p:nvPr>
        </p:nvSpPr>
        <p:spPr/>
        <p:txBody>
          <a:bodyPr/>
          <a:lstStyle/>
          <a:p>
            <a:r>
              <a:rPr lang="en-US" dirty="0"/>
              <a:t>Cons of Legged Robots</a:t>
            </a:r>
          </a:p>
        </p:txBody>
      </p:sp>
      <p:sp>
        <p:nvSpPr>
          <p:cNvPr id="4" name="Slide Number Placeholder 3">
            <a:extLst>
              <a:ext uri="{FF2B5EF4-FFF2-40B4-BE49-F238E27FC236}">
                <a16:creationId xmlns:a16="http://schemas.microsoft.com/office/drawing/2014/main" id="{FEE1E0EC-8F0F-4963-9DFE-4334332879E5}"/>
              </a:ext>
            </a:extLst>
          </p:cNvPr>
          <p:cNvSpPr>
            <a:spLocks noGrp="1"/>
          </p:cNvSpPr>
          <p:nvPr>
            <p:ph type="sldNum" sz="quarter" idx="12"/>
          </p:nvPr>
        </p:nvSpPr>
        <p:spPr/>
        <p:txBody>
          <a:bodyPr/>
          <a:lstStyle/>
          <a:p>
            <a:pPr>
              <a:defRPr/>
            </a:pPr>
            <a:fld id="{C25C13B7-A670-4709-8BF6-78BC0213129B}" type="slidenum">
              <a:rPr lang="en-US" altLang="en-US" smtClean="0"/>
              <a:pPr>
                <a:defRPr/>
              </a:pPr>
              <a:t>3</a:t>
            </a:fld>
            <a:endParaRPr lang="en-US" altLang="en-US"/>
          </a:p>
        </p:txBody>
      </p:sp>
      <p:sp>
        <p:nvSpPr>
          <p:cNvPr id="7" name="TextBox 6">
            <a:extLst>
              <a:ext uri="{FF2B5EF4-FFF2-40B4-BE49-F238E27FC236}">
                <a16:creationId xmlns:a16="http://schemas.microsoft.com/office/drawing/2014/main" id="{3D1C8899-C68D-4AB0-B613-35681278E739}"/>
              </a:ext>
            </a:extLst>
          </p:cNvPr>
          <p:cNvSpPr txBox="1"/>
          <p:nvPr/>
        </p:nvSpPr>
        <p:spPr>
          <a:xfrm>
            <a:off x="6230" y="9491990"/>
            <a:ext cx="6508630" cy="261610"/>
          </a:xfrm>
          <a:prstGeom prst="rect">
            <a:avLst/>
          </a:prstGeom>
          <a:noFill/>
        </p:spPr>
        <p:txBody>
          <a:bodyPr wrap="square">
            <a:spAutoFit/>
          </a:bodyPr>
          <a:lstStyle/>
          <a:p>
            <a:r>
              <a:rPr lang="en-US" sz="1100" dirty="0">
                <a:latin typeface="Consolas" panose="020B0609020204030204" pitchFamily="49" charset="0"/>
                <a:hlinkClick r:id="rId8"/>
              </a:rPr>
              <a:t>Watch the Atlas Robot take a spill running parkour #shorts - YouTube</a:t>
            </a:r>
            <a:endParaRPr lang="en-US" sz="1100" dirty="0">
              <a:latin typeface="Consolas" panose="020B0609020204030204" pitchFamily="49" charset="0"/>
            </a:endParaRPr>
          </a:p>
        </p:txBody>
      </p:sp>
      <p:pic>
        <p:nvPicPr>
          <p:cNvPr id="8" name="atlas_video_fail">
            <a:hlinkClick r:id="" action="ppaction://media"/>
            <a:extLst>
              <a:ext uri="{FF2B5EF4-FFF2-40B4-BE49-F238E27FC236}">
                <a16:creationId xmlns:a16="http://schemas.microsoft.com/office/drawing/2014/main" id="{D4E3E60E-EEEE-484C-B6D0-07CFFF3519F6}"/>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4353560" y="1579765"/>
            <a:ext cx="4297680" cy="7621509"/>
          </a:xfrm>
          <a:prstGeom prst="rect">
            <a:avLst/>
          </a:prstGeom>
        </p:spPr>
      </p:pic>
      <p:pic>
        <p:nvPicPr>
          <p:cNvPr id="20" name="Audio 19">
            <a:hlinkClick r:id="" action="ppaction://media"/>
            <a:extLst>
              <a:ext uri="{FF2B5EF4-FFF2-40B4-BE49-F238E27FC236}">
                <a16:creationId xmlns:a16="http://schemas.microsoft.com/office/drawing/2014/main" id="{54792F75-B03B-4576-88C5-BB2B4F628468}"/>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1549816728"/>
      </p:ext>
    </p:extLst>
  </p:cSld>
  <p:clrMapOvr>
    <a:masterClrMapping/>
  </p:clrMapOvr>
  <p:transition advTm="360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35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audio isNarration="1">
              <p:cMediaNode vol="80000" showWhenStopped="0">
                <p:cTn id="17" fill="hold" display="0">
                  <p:stCondLst>
                    <p:cond delay="indefinite"/>
                  </p:stCondLst>
                  <p:endCondLst>
                    <p:cond evt="onStopAudio" delay="0">
                      <p:tgtEl>
                        <p:sldTgt/>
                      </p:tgtEl>
                    </p:cond>
                  </p:endCondLst>
                </p:cTn>
                <p:tgtEl>
                  <p:spTgt spid="20"/>
                </p:tgtEl>
              </p:cMediaNode>
            </p:audio>
          </p:childTnLst>
        </p:cTn>
      </p:par>
    </p:tnLst>
  </p:timing>
  <p:extLst>
    <p:ext uri="{E180D4A7-C9FB-4DFB-919C-405C955672EB}">
      <p14:showEvtLst xmlns:p14="http://schemas.microsoft.com/office/powerpoint/2010/main">
        <p14:playEvt time="2759" objId="8"/>
        <p14:stopEvt time="31145" objId="8"/>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Legged &amp; Flexible Robots</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4</a:t>
            </a:fld>
            <a:endParaRPr lang="en-US" altLang="en-US" sz="1600">
              <a:ea typeface="MS PGothic" panose="020B0600070205080204" pitchFamily="34" charset="-128"/>
            </a:endParaRPr>
          </a:p>
        </p:txBody>
      </p:sp>
      <p:pic>
        <p:nvPicPr>
          <p:cNvPr id="6" name="Picture 5" descr="Shape, arrow&#10;&#10;Description automatically generated">
            <a:extLst>
              <a:ext uri="{FF2B5EF4-FFF2-40B4-BE49-F238E27FC236}">
                <a16:creationId xmlns:a16="http://schemas.microsoft.com/office/drawing/2014/main" id="{3C3DE3AF-C031-4FF8-8CEB-07D2F3A228ED}"/>
              </a:ext>
            </a:extLst>
          </p:cNvPr>
          <p:cNvPicPr>
            <a:picLocks noChangeAspect="1"/>
          </p:cNvPicPr>
          <p:nvPr/>
        </p:nvPicPr>
        <p:blipFill>
          <a:blip r:embed="rId6"/>
          <a:stretch>
            <a:fillRect/>
          </a:stretch>
        </p:blipFill>
        <p:spPr>
          <a:xfrm>
            <a:off x="6884114" y="3276600"/>
            <a:ext cx="5714286" cy="3453968"/>
          </a:xfrm>
          <a:prstGeom prst="rect">
            <a:avLst/>
          </a:prstGeom>
          <a:ln>
            <a:noFill/>
          </a:ln>
          <a:effectLst>
            <a:outerShdw blurRad="292100" dist="139700" dir="2700000" algn="tl" rotWithShape="0">
              <a:srgbClr val="333333">
                <a:alpha val="65000"/>
              </a:srgbClr>
            </a:outerShdw>
          </a:effectLst>
        </p:spPr>
      </p:pic>
      <p:sp>
        <p:nvSpPr>
          <p:cNvPr id="5" name="Content Placeholder 2">
            <a:extLst>
              <a:ext uri="{FF2B5EF4-FFF2-40B4-BE49-F238E27FC236}">
                <a16:creationId xmlns:a16="http://schemas.microsoft.com/office/drawing/2014/main" id="{D6B22748-D9B7-4C71-AA9C-3585E595732A}"/>
              </a:ext>
            </a:extLst>
          </p:cNvPr>
          <p:cNvSpPr>
            <a:spLocks noGrp="1" noChangeArrowheads="1"/>
          </p:cNvSpPr>
          <p:nvPr>
            <p:ph idx="1"/>
          </p:nvPr>
        </p:nvSpPr>
        <p:spPr>
          <a:xfrm>
            <a:off x="449263" y="1414463"/>
            <a:ext cx="6434851" cy="7835900"/>
          </a:xfrm>
        </p:spPr>
        <p:txBody>
          <a:bodyPr/>
          <a:lstStyle/>
          <a:p>
            <a:pPr eaLnBrk="1" hangingPunct="1"/>
            <a:r>
              <a:rPr lang="en-US" altLang="en-US" dirty="0"/>
              <a:t>Pros</a:t>
            </a:r>
          </a:p>
          <a:p>
            <a:pPr lvl="1" eaLnBrk="1" hangingPunct="1"/>
            <a:r>
              <a:rPr lang="en-US" altLang="en-US" dirty="0"/>
              <a:t>Increases in efficiency</a:t>
            </a:r>
          </a:p>
          <a:p>
            <a:pPr lvl="1" eaLnBrk="1" hangingPunct="1"/>
            <a:r>
              <a:rPr lang="en-US" altLang="en-US" dirty="0"/>
              <a:t>Better stability through adaptability</a:t>
            </a:r>
          </a:p>
          <a:p>
            <a:pPr lvl="1" eaLnBrk="1" hangingPunct="1"/>
            <a:r>
              <a:rPr lang="en-US" altLang="en-US" dirty="0"/>
              <a:t>Higher performance </a:t>
            </a:r>
          </a:p>
          <a:p>
            <a:pPr lvl="2" eaLnBrk="1" hangingPunct="1"/>
            <a:r>
              <a:rPr lang="en-US" altLang="en-US" dirty="0"/>
              <a:t>Running speed</a:t>
            </a:r>
          </a:p>
          <a:p>
            <a:pPr lvl="2" eaLnBrk="1" hangingPunct="1"/>
            <a:r>
              <a:rPr lang="en-US" altLang="en-US" dirty="0"/>
              <a:t>Jumping height</a:t>
            </a:r>
          </a:p>
          <a:p>
            <a:pPr eaLnBrk="1" hangingPunct="1"/>
            <a:endParaRPr lang="en-US" altLang="en-US" dirty="0"/>
          </a:p>
          <a:p>
            <a:pPr eaLnBrk="1" hangingPunct="1"/>
            <a:r>
              <a:rPr lang="en-US" altLang="en-US" dirty="0"/>
              <a:t>Cons</a:t>
            </a:r>
          </a:p>
          <a:p>
            <a:pPr lvl="1" eaLnBrk="1" hangingPunct="1"/>
            <a:r>
              <a:rPr lang="en-US" altLang="en-US" dirty="0"/>
              <a:t>Difficult to define models for due to non-linearities </a:t>
            </a:r>
          </a:p>
          <a:p>
            <a:pPr lvl="1" eaLnBrk="1" hangingPunct="1"/>
            <a:r>
              <a:rPr lang="en-US" altLang="en-US" dirty="0"/>
              <a:t>Challenging to create controllers for</a:t>
            </a:r>
          </a:p>
          <a:p>
            <a:pPr lvl="1" eaLnBrk="1" hangingPunct="1"/>
            <a:endParaRPr lang="en-US" altLang="en-US" dirty="0"/>
          </a:p>
          <a:p>
            <a:pPr lvl="1" eaLnBrk="1" hangingPunct="1"/>
            <a:endParaRPr lang="en-US" altLang="en-US" dirty="0"/>
          </a:p>
        </p:txBody>
      </p:sp>
      <p:pic>
        <p:nvPicPr>
          <p:cNvPr id="8" name="Audio 7">
            <a:hlinkClick r:id="" action="ppaction://media"/>
            <a:extLst>
              <a:ext uri="{FF2B5EF4-FFF2-40B4-BE49-F238E27FC236}">
                <a16:creationId xmlns:a16="http://schemas.microsoft.com/office/drawing/2014/main" id="{6F041B1D-A5F5-4B5E-9340-A1EF8FE19AE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2972332223"/>
      </p:ext>
    </p:extLst>
  </p:cSld>
  <p:clrMapOvr>
    <a:masterClrMapping/>
  </p:clrMapOvr>
  <p:transition advTm="2858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C237E912-5EC5-485F-80AC-F318F62D7211}"/>
              </a:ext>
            </a:extLst>
          </p:cNvPr>
          <p:cNvSpPr>
            <a:spLocks noGrp="1" noChangeArrowheads="1"/>
          </p:cNvSpPr>
          <p:nvPr>
            <p:ph idx="1"/>
          </p:nvPr>
        </p:nvSpPr>
        <p:spPr>
          <a:xfrm>
            <a:off x="449263" y="1414463"/>
            <a:ext cx="11988800" cy="7835900"/>
          </a:xfrm>
        </p:spPr>
        <p:txBody>
          <a:bodyPr/>
          <a:lstStyle/>
          <a:p>
            <a:pPr eaLnBrk="1" hangingPunct="1"/>
            <a:r>
              <a:rPr lang="en-US" altLang="en-US" dirty="0"/>
              <a:t>Traditional Controls Method</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Reinforcement Learning Method</a:t>
            </a:r>
          </a:p>
        </p:txBody>
      </p:sp>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Control Methods</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5</a:t>
            </a:fld>
            <a:endParaRPr lang="en-US" altLang="en-US" sz="1600">
              <a:ea typeface="MS PGothic" panose="020B0600070205080204" pitchFamily="34" charset="-128"/>
            </a:endParaRPr>
          </a:p>
        </p:txBody>
      </p:sp>
      <p:pic>
        <p:nvPicPr>
          <p:cNvPr id="16" name="Picture 15">
            <a:extLst>
              <a:ext uri="{FF2B5EF4-FFF2-40B4-BE49-F238E27FC236}">
                <a16:creationId xmlns:a16="http://schemas.microsoft.com/office/drawing/2014/main" id="{BC635C5C-AF2B-4F93-AF82-6C3A1B9A717B}"/>
              </a:ext>
            </a:extLst>
          </p:cNvPr>
          <p:cNvPicPr>
            <a:picLocks noChangeAspect="1"/>
          </p:cNvPicPr>
          <p:nvPr/>
        </p:nvPicPr>
        <p:blipFill>
          <a:blip r:embed="rId6"/>
          <a:stretch>
            <a:fillRect/>
          </a:stretch>
        </p:blipFill>
        <p:spPr>
          <a:xfrm>
            <a:off x="3618652" y="5806440"/>
            <a:ext cx="5767495" cy="3566160"/>
          </a:xfrm>
          <a:prstGeom prst="rect">
            <a:avLst/>
          </a:prstGeom>
        </p:spPr>
      </p:pic>
      <p:pic>
        <p:nvPicPr>
          <p:cNvPr id="18" name="Picture 17" descr="Shape&#10;&#10;Description automatically generated with medium confidence">
            <a:extLst>
              <a:ext uri="{FF2B5EF4-FFF2-40B4-BE49-F238E27FC236}">
                <a16:creationId xmlns:a16="http://schemas.microsoft.com/office/drawing/2014/main" id="{4657B432-5E89-4B7D-A8E5-048E148CB8DF}"/>
              </a:ext>
            </a:extLst>
          </p:cNvPr>
          <p:cNvPicPr>
            <a:picLocks noChangeAspect="1"/>
          </p:cNvPicPr>
          <p:nvPr/>
        </p:nvPicPr>
        <p:blipFill>
          <a:blip r:embed="rId7"/>
          <a:stretch>
            <a:fillRect/>
          </a:stretch>
        </p:blipFill>
        <p:spPr>
          <a:xfrm>
            <a:off x="2575128" y="2164080"/>
            <a:ext cx="7854542" cy="2560320"/>
          </a:xfrm>
          <a:prstGeom prst="rect">
            <a:avLst/>
          </a:prstGeom>
        </p:spPr>
      </p:pic>
      <p:sp>
        <p:nvSpPr>
          <p:cNvPr id="8" name="Rectangle 7">
            <a:extLst>
              <a:ext uri="{FF2B5EF4-FFF2-40B4-BE49-F238E27FC236}">
                <a16:creationId xmlns:a16="http://schemas.microsoft.com/office/drawing/2014/main" id="{C338196D-7F2E-4D62-B99C-DE63D7040D6A}"/>
              </a:ext>
            </a:extLst>
          </p:cNvPr>
          <p:cNvSpPr/>
          <p:nvPr/>
        </p:nvSpPr>
        <p:spPr bwMode="auto">
          <a:xfrm>
            <a:off x="8372528" y="6934200"/>
            <a:ext cx="1101672" cy="533400"/>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9" name="Rectangle 8">
            <a:extLst>
              <a:ext uri="{FF2B5EF4-FFF2-40B4-BE49-F238E27FC236}">
                <a16:creationId xmlns:a16="http://schemas.microsoft.com/office/drawing/2014/main" id="{D4DF94B5-BFA5-43B6-8BA0-EB9A6C7BD2C0}"/>
              </a:ext>
            </a:extLst>
          </p:cNvPr>
          <p:cNvSpPr/>
          <p:nvPr/>
        </p:nvSpPr>
        <p:spPr bwMode="auto">
          <a:xfrm>
            <a:off x="3618652" y="7405589"/>
            <a:ext cx="1359748" cy="533400"/>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0" name="Rectangle 9">
            <a:extLst>
              <a:ext uri="{FF2B5EF4-FFF2-40B4-BE49-F238E27FC236}">
                <a16:creationId xmlns:a16="http://schemas.microsoft.com/office/drawing/2014/main" id="{6DED2227-E72E-4F82-96F7-69DF28712646}"/>
              </a:ext>
            </a:extLst>
          </p:cNvPr>
          <p:cNvSpPr/>
          <p:nvPr/>
        </p:nvSpPr>
        <p:spPr bwMode="auto">
          <a:xfrm>
            <a:off x="7270856" y="7805737"/>
            <a:ext cx="1593744" cy="533400"/>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5" name="Audio 4">
            <a:hlinkClick r:id="" action="ppaction://media"/>
            <a:extLst>
              <a:ext uri="{FF2B5EF4-FFF2-40B4-BE49-F238E27FC236}">
                <a16:creationId xmlns:a16="http://schemas.microsoft.com/office/drawing/2014/main" id="{D5592DF5-048B-46B7-8766-F06EBDB7016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3364933817"/>
      </p:ext>
    </p:extLst>
  </p:cSld>
  <p:clrMapOvr>
    <a:masterClrMapping/>
  </p:clrMapOvr>
  <p:transition advTm="5002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D0D3F-F88D-46D1-944A-68775982DBDC}"/>
              </a:ext>
            </a:extLst>
          </p:cNvPr>
          <p:cNvSpPr>
            <a:spLocks noGrp="1"/>
          </p:cNvSpPr>
          <p:nvPr>
            <p:ph type="title"/>
          </p:nvPr>
        </p:nvSpPr>
        <p:spPr/>
        <p:txBody>
          <a:bodyPr/>
          <a:lstStyle/>
          <a:p>
            <a:r>
              <a:rPr lang="en-US" dirty="0"/>
              <a:t>Algorithm Used – TD3</a:t>
            </a:r>
          </a:p>
        </p:txBody>
      </p:sp>
      <p:sp>
        <p:nvSpPr>
          <p:cNvPr id="4" name="Slide Number Placeholder 3">
            <a:extLst>
              <a:ext uri="{FF2B5EF4-FFF2-40B4-BE49-F238E27FC236}">
                <a16:creationId xmlns:a16="http://schemas.microsoft.com/office/drawing/2014/main" id="{26F73A99-D55F-434E-B70B-49B9F03065E5}"/>
              </a:ext>
            </a:extLst>
          </p:cNvPr>
          <p:cNvSpPr>
            <a:spLocks noGrp="1"/>
          </p:cNvSpPr>
          <p:nvPr>
            <p:ph type="sldNum" sz="quarter" idx="12"/>
          </p:nvPr>
        </p:nvSpPr>
        <p:spPr/>
        <p:txBody>
          <a:bodyPr/>
          <a:lstStyle/>
          <a:p>
            <a:pPr>
              <a:defRPr/>
            </a:pPr>
            <a:fld id="{C25C13B7-A670-4709-8BF6-78BC0213129B}" type="slidenum">
              <a:rPr lang="en-US" altLang="en-US" smtClean="0"/>
              <a:pPr>
                <a:defRPr/>
              </a:pPr>
              <a:t>6</a:t>
            </a:fld>
            <a:endParaRPr lang="en-US" altLang="en-US"/>
          </a:p>
        </p:txBody>
      </p:sp>
      <p:pic>
        <p:nvPicPr>
          <p:cNvPr id="8" name="Picture 7" descr="A picture containing shape&#10;&#10;Description automatically generated">
            <a:extLst>
              <a:ext uri="{FF2B5EF4-FFF2-40B4-BE49-F238E27FC236}">
                <a16:creationId xmlns:a16="http://schemas.microsoft.com/office/drawing/2014/main" id="{82A02717-42B3-413C-AA51-717C2B1DBD4B}"/>
              </a:ext>
            </a:extLst>
          </p:cNvPr>
          <p:cNvPicPr>
            <a:picLocks noChangeAspect="1"/>
          </p:cNvPicPr>
          <p:nvPr/>
        </p:nvPicPr>
        <p:blipFill>
          <a:blip r:embed="rId6"/>
          <a:stretch>
            <a:fillRect/>
          </a:stretch>
        </p:blipFill>
        <p:spPr>
          <a:xfrm>
            <a:off x="571982" y="1981200"/>
            <a:ext cx="11860836" cy="6858000"/>
          </a:xfrm>
          <a:prstGeom prst="rect">
            <a:avLst/>
          </a:prstGeom>
        </p:spPr>
      </p:pic>
      <p:sp>
        <p:nvSpPr>
          <p:cNvPr id="10" name="TextBox 9">
            <a:extLst>
              <a:ext uri="{FF2B5EF4-FFF2-40B4-BE49-F238E27FC236}">
                <a16:creationId xmlns:a16="http://schemas.microsoft.com/office/drawing/2014/main" id="{F1A366A3-A21B-4B81-9026-3E3D898233D6}"/>
              </a:ext>
            </a:extLst>
          </p:cNvPr>
          <p:cNvSpPr txBox="1"/>
          <p:nvPr/>
        </p:nvSpPr>
        <p:spPr>
          <a:xfrm>
            <a:off x="0" y="9491990"/>
            <a:ext cx="8947030" cy="261610"/>
          </a:xfrm>
          <a:prstGeom prst="rect">
            <a:avLst/>
          </a:prstGeom>
          <a:noFill/>
        </p:spPr>
        <p:txBody>
          <a:bodyPr wrap="square">
            <a:spAutoFit/>
          </a:bodyPr>
          <a:lstStyle/>
          <a:p>
            <a:r>
              <a:rPr lang="en-US" sz="1100" dirty="0">
                <a:hlinkClick r:id="rId7"/>
              </a:rPr>
              <a:t>Structure of TD3 (Twin Delayed Deep Deterministic Policy Gradient) with... | Download Scientific Diagram (researchgate.net)</a:t>
            </a:r>
            <a:endParaRPr lang="en-US" sz="1100" dirty="0"/>
          </a:p>
        </p:txBody>
      </p:sp>
      <p:sp>
        <p:nvSpPr>
          <p:cNvPr id="11" name="Rectangle 10">
            <a:extLst>
              <a:ext uri="{FF2B5EF4-FFF2-40B4-BE49-F238E27FC236}">
                <a16:creationId xmlns:a16="http://schemas.microsoft.com/office/drawing/2014/main" id="{D39EFD7B-C94D-4024-BD8D-C3000A609D26}"/>
              </a:ext>
            </a:extLst>
          </p:cNvPr>
          <p:cNvSpPr/>
          <p:nvPr/>
        </p:nvSpPr>
        <p:spPr bwMode="auto">
          <a:xfrm>
            <a:off x="1549400" y="2590800"/>
            <a:ext cx="2209800" cy="381000"/>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2" name="Rectangle 11">
            <a:extLst>
              <a:ext uri="{FF2B5EF4-FFF2-40B4-BE49-F238E27FC236}">
                <a16:creationId xmlns:a16="http://schemas.microsoft.com/office/drawing/2014/main" id="{F1EA5CF3-C017-43AD-96BF-7562C08049AD}"/>
              </a:ext>
            </a:extLst>
          </p:cNvPr>
          <p:cNvSpPr/>
          <p:nvPr/>
        </p:nvSpPr>
        <p:spPr bwMode="auto">
          <a:xfrm>
            <a:off x="5664200" y="2590800"/>
            <a:ext cx="2209800" cy="381000"/>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3" name="Rectangle 12">
            <a:extLst>
              <a:ext uri="{FF2B5EF4-FFF2-40B4-BE49-F238E27FC236}">
                <a16:creationId xmlns:a16="http://schemas.microsoft.com/office/drawing/2014/main" id="{9DC5D261-251D-494E-AE87-D71F7CBED972}"/>
              </a:ext>
            </a:extLst>
          </p:cNvPr>
          <p:cNvSpPr/>
          <p:nvPr/>
        </p:nvSpPr>
        <p:spPr bwMode="auto">
          <a:xfrm>
            <a:off x="1930400" y="8153400"/>
            <a:ext cx="2133600" cy="381000"/>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5" name="Rectangle 14">
            <a:extLst>
              <a:ext uri="{FF2B5EF4-FFF2-40B4-BE49-F238E27FC236}">
                <a16:creationId xmlns:a16="http://schemas.microsoft.com/office/drawing/2014/main" id="{101BDFA4-C128-4198-AB3C-ECC4E6A9881A}"/>
              </a:ext>
            </a:extLst>
          </p:cNvPr>
          <p:cNvSpPr/>
          <p:nvPr/>
        </p:nvSpPr>
        <p:spPr bwMode="auto">
          <a:xfrm>
            <a:off x="1397000" y="4114800"/>
            <a:ext cx="2514600" cy="990600"/>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6" name="Rectangle 15">
            <a:extLst>
              <a:ext uri="{FF2B5EF4-FFF2-40B4-BE49-F238E27FC236}">
                <a16:creationId xmlns:a16="http://schemas.microsoft.com/office/drawing/2014/main" id="{D9379F55-6685-47F1-92D3-7E21654D13A3}"/>
              </a:ext>
            </a:extLst>
          </p:cNvPr>
          <p:cNvSpPr/>
          <p:nvPr/>
        </p:nvSpPr>
        <p:spPr bwMode="auto">
          <a:xfrm>
            <a:off x="1397000" y="5486400"/>
            <a:ext cx="2514600" cy="990600"/>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7" name="Rectangle 16">
            <a:extLst>
              <a:ext uri="{FF2B5EF4-FFF2-40B4-BE49-F238E27FC236}">
                <a16:creationId xmlns:a16="http://schemas.microsoft.com/office/drawing/2014/main" id="{840571E9-F85D-446A-883F-FDD2E5831555}"/>
              </a:ext>
            </a:extLst>
          </p:cNvPr>
          <p:cNvSpPr/>
          <p:nvPr/>
        </p:nvSpPr>
        <p:spPr bwMode="auto">
          <a:xfrm>
            <a:off x="6565417" y="4114800"/>
            <a:ext cx="1232383" cy="990600"/>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8" name="Rectangle 17">
            <a:extLst>
              <a:ext uri="{FF2B5EF4-FFF2-40B4-BE49-F238E27FC236}">
                <a16:creationId xmlns:a16="http://schemas.microsoft.com/office/drawing/2014/main" id="{2DD60EDC-7C7C-445E-8B2E-180575208B60}"/>
              </a:ext>
            </a:extLst>
          </p:cNvPr>
          <p:cNvSpPr/>
          <p:nvPr/>
        </p:nvSpPr>
        <p:spPr bwMode="auto">
          <a:xfrm>
            <a:off x="6578600" y="5486400"/>
            <a:ext cx="1232383" cy="990600"/>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sp>
        <p:nvSpPr>
          <p:cNvPr id="19" name="Rectangle 18">
            <a:extLst>
              <a:ext uri="{FF2B5EF4-FFF2-40B4-BE49-F238E27FC236}">
                <a16:creationId xmlns:a16="http://schemas.microsoft.com/office/drawing/2014/main" id="{886945B3-8E15-43CE-B772-7EDF11D9D821}"/>
              </a:ext>
            </a:extLst>
          </p:cNvPr>
          <p:cNvSpPr/>
          <p:nvPr/>
        </p:nvSpPr>
        <p:spPr bwMode="auto">
          <a:xfrm>
            <a:off x="10160000" y="2362200"/>
            <a:ext cx="2272818" cy="1524000"/>
          </a:xfrm>
          <a:prstGeom prst="rect">
            <a:avLst/>
          </a:prstGeom>
          <a:no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p:txBody>
      </p:sp>
      <p:pic>
        <p:nvPicPr>
          <p:cNvPr id="7" name="Audio 6">
            <a:hlinkClick r:id="" action="ppaction://media"/>
            <a:extLst>
              <a:ext uri="{FF2B5EF4-FFF2-40B4-BE49-F238E27FC236}">
                <a16:creationId xmlns:a16="http://schemas.microsoft.com/office/drawing/2014/main" id="{3E3C7A43-E18E-4B37-BCB5-CC6B7521B7D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2446000" y="9194800"/>
            <a:ext cx="406400" cy="406400"/>
          </a:xfrm>
          <a:prstGeom prst="rect">
            <a:avLst/>
          </a:prstGeom>
        </p:spPr>
      </p:pic>
    </p:spTree>
    <p:custDataLst>
      <p:tags r:id="rId1"/>
    </p:custDataLst>
    <p:extLst>
      <p:ext uri="{BB962C8B-B14F-4D97-AF65-F5344CB8AC3E}">
        <p14:creationId xmlns:p14="http://schemas.microsoft.com/office/powerpoint/2010/main" val="1645559160"/>
      </p:ext>
    </p:extLst>
  </p:cSld>
  <p:clrMapOvr>
    <a:masterClrMapping/>
  </p:clrMapOvr>
  <p:transition advTm="10233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7"/>
                </p:tgtEl>
              </p:cMediaNode>
            </p:audio>
          </p:childTnLst>
        </p:cTn>
      </p:par>
    </p:tnLst>
    <p:bldLst>
      <p:bldP spid="11" grpId="0" animBg="1"/>
      <p:bldP spid="11" grpId="1" animBg="1"/>
      <p:bldP spid="12" grpId="0" animBg="1"/>
      <p:bldP spid="12" grpId="1" animBg="1"/>
      <p:bldP spid="13"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D5-3347-450C-AE57-FAFAFCF749F8}"/>
              </a:ext>
            </a:extLst>
          </p:cNvPr>
          <p:cNvSpPr>
            <a:spLocks noGrp="1"/>
          </p:cNvSpPr>
          <p:nvPr>
            <p:ph type="title"/>
          </p:nvPr>
        </p:nvSpPr>
        <p:spPr/>
        <p:txBody>
          <a:bodyPr/>
          <a:lstStyle/>
          <a:p>
            <a:pPr indent="0" eaLnBrk="1" hangingPunct="1">
              <a:defRPr/>
            </a:pPr>
            <a:r>
              <a:rPr lang="en-US" altLang="en-US" dirty="0">
                <a:effectLst>
                  <a:outerShdw blurRad="38100" dist="38100" dir="2700000" algn="tl">
                    <a:srgbClr val="C0C0C0"/>
                  </a:outerShdw>
                </a:effectLst>
              </a:rPr>
              <a:t>Flexible Jumping System</a:t>
            </a:r>
          </a:p>
        </p:txBody>
      </p:sp>
      <p:sp>
        <p:nvSpPr>
          <p:cNvPr id="6148" name="Slide Number Placeholder 3">
            <a:extLst>
              <a:ext uri="{FF2B5EF4-FFF2-40B4-BE49-F238E27FC236}">
                <a16:creationId xmlns:a16="http://schemas.microsoft.com/office/drawing/2014/main" id="{F0057837-2B19-437E-9DF9-D6BE331F5E6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900"/>
              </a:spcBef>
              <a:buSzPct val="125000"/>
              <a:buFont typeface="Arial" panose="020B0604020202020204" pitchFamily="34" charset="0"/>
              <a:buChar char="•"/>
              <a:defRPr sz="3800">
                <a:solidFill>
                  <a:schemeClr val="tx1"/>
                </a:solidFill>
                <a:latin typeface="Arial" panose="020B0604020202020204" pitchFamily="34" charset="0"/>
                <a:ea typeface="ヒラギノ角ゴ ProN W3" pitchFamily="-84" charset="-128"/>
                <a:sym typeface="Arial" panose="020B0604020202020204" pitchFamily="34" charset="0"/>
              </a:defRPr>
            </a:lvl1pPr>
            <a:lvl2pPr marL="742950" indent="-285750">
              <a:spcBef>
                <a:spcPts val="800"/>
              </a:spcBef>
              <a:buSzPct val="125000"/>
              <a:buFont typeface="Arial" panose="020B0604020202020204" pitchFamily="34" charset="0"/>
              <a:buChar char="-"/>
              <a:defRPr sz="3400">
                <a:solidFill>
                  <a:schemeClr val="tx1"/>
                </a:solidFill>
                <a:latin typeface="Arial" panose="020B0604020202020204" pitchFamily="34" charset="0"/>
                <a:ea typeface="ヒラギノ角ゴ ProN W3" pitchFamily="-84" charset="-128"/>
                <a:sym typeface="Arial" panose="020B0604020202020204" pitchFamily="34" charset="0"/>
              </a:defRPr>
            </a:lvl2pPr>
            <a:lvl3pPr marL="1143000" indent="-228600">
              <a:spcBef>
                <a:spcPts val="700"/>
              </a:spcBef>
              <a:buSzPct val="75000"/>
              <a:buFont typeface="Zapf Dingbats" pitchFamily="-84" charset="2"/>
              <a:buChar char="✦"/>
              <a:defRPr sz="2800">
                <a:solidFill>
                  <a:schemeClr val="tx1"/>
                </a:solidFill>
                <a:latin typeface="Arial" panose="020B0604020202020204" pitchFamily="34" charset="0"/>
                <a:ea typeface="ヒラギノ角ゴ ProN W3" pitchFamily="-84" charset="-128"/>
                <a:sym typeface="Arial" panose="020B0604020202020204" pitchFamily="34" charset="0"/>
              </a:defRPr>
            </a:lvl3pPr>
            <a:lvl4pPr marL="1600200" indent="-228600">
              <a:spcBef>
                <a:spcPts val="600"/>
              </a:spcBef>
              <a:buSzPct val="75000"/>
              <a:buFont typeface="Zapf Dingbats" pitchFamily="-84" charset="2"/>
              <a:buChar char="✴"/>
              <a:defRPr sz="2400">
                <a:solidFill>
                  <a:schemeClr val="tx1"/>
                </a:solidFill>
                <a:latin typeface="Arial" panose="020B0604020202020204" pitchFamily="34" charset="0"/>
                <a:ea typeface="ヒラギノ角ゴ ProN W3" pitchFamily="-84" charset="-128"/>
                <a:sym typeface="Arial" panose="020B0604020202020204" pitchFamily="34" charset="0"/>
              </a:defRPr>
            </a:lvl4pPr>
            <a:lvl5pPr marL="2057400" indent="-228600">
              <a:spcBef>
                <a:spcPts val="500"/>
              </a:spcBef>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5pPr>
            <a:lvl6pPr marL="25146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6pPr>
            <a:lvl7pPr marL="29718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7pPr>
            <a:lvl8pPr marL="34290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8pPr>
            <a:lvl9pPr marL="3886200" indent="-228600" eaLnBrk="0" fontAlgn="base" hangingPunct="0">
              <a:spcBef>
                <a:spcPts val="500"/>
              </a:spcBef>
              <a:spcAft>
                <a:spcPct val="0"/>
              </a:spcAft>
              <a:buSzPct val="125000"/>
              <a:buFont typeface="Arial" panose="020B0604020202020204" pitchFamily="34" charset="0"/>
              <a:buChar char="•"/>
              <a:defRPr sz="2200">
                <a:solidFill>
                  <a:schemeClr val="tx1"/>
                </a:solidFill>
                <a:latin typeface="Arial" panose="020B0604020202020204" pitchFamily="34" charset="0"/>
                <a:ea typeface="ヒラギノ角ゴ ProN W3" pitchFamily="-84" charset="-128"/>
                <a:sym typeface="Arial" panose="020B0604020202020204" pitchFamily="34" charset="0"/>
              </a:defRPr>
            </a:lvl9pPr>
          </a:lstStyle>
          <a:p>
            <a:pPr>
              <a:spcBef>
                <a:spcPct val="0"/>
              </a:spcBef>
              <a:buSzTx/>
              <a:buFontTx/>
              <a:buNone/>
            </a:pPr>
            <a:fld id="{48CDBC70-527D-457E-8406-C688634C6205}" type="slidenum">
              <a:rPr lang="en-US" altLang="en-US" sz="1600">
                <a:ea typeface="MS PGothic" panose="020B0600070205080204" pitchFamily="34" charset="-128"/>
              </a:rPr>
              <a:pPr>
                <a:spcBef>
                  <a:spcPct val="0"/>
                </a:spcBef>
                <a:buSzTx/>
                <a:buFontTx/>
                <a:buNone/>
              </a:pPr>
              <a:t>7</a:t>
            </a:fld>
            <a:endParaRPr lang="en-US" altLang="en-US" sz="1600">
              <a:ea typeface="MS PGothic" panose="020B0600070205080204" pitchFamily="34" charset="-128"/>
            </a:endParaRPr>
          </a:p>
        </p:txBody>
      </p:sp>
      <p:pic>
        <p:nvPicPr>
          <p:cNvPr id="5" name="Graphic 4">
            <a:extLst>
              <a:ext uri="{FF2B5EF4-FFF2-40B4-BE49-F238E27FC236}">
                <a16:creationId xmlns:a16="http://schemas.microsoft.com/office/drawing/2014/main" id="{4556E260-42D6-42A1-BE22-1A8DC4D9B76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2044" t="17969" r="29282" b="31250"/>
          <a:stretch/>
        </p:blipFill>
        <p:spPr>
          <a:xfrm>
            <a:off x="1204133" y="1447800"/>
            <a:ext cx="2667000" cy="4953000"/>
          </a:xfrm>
          <a:prstGeom prst="rect">
            <a:avLst/>
          </a:prstGeom>
        </p:spPr>
      </p:pic>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D2C06BB0-8EB2-431C-9A74-E1FE1B47FE1A}"/>
                  </a:ext>
                </a:extLst>
              </p:cNvPr>
              <p:cNvGraphicFramePr>
                <a:graphicFrameLocks noGrp="1"/>
              </p:cNvGraphicFramePr>
              <p:nvPr>
                <p:extLst>
                  <p:ext uri="{D42A27DB-BD31-4B8C-83A1-F6EECF244321}">
                    <p14:modId xmlns:p14="http://schemas.microsoft.com/office/powerpoint/2010/main" val="1838851406"/>
                  </p:ext>
                </p:extLst>
              </p:nvPr>
            </p:nvGraphicFramePr>
            <p:xfrm>
              <a:off x="5664200" y="2095500"/>
              <a:ext cx="6172200" cy="3657600"/>
            </p:xfrm>
            <a:graphic>
              <a:graphicData uri="http://schemas.openxmlformats.org/drawingml/2006/table">
                <a:tbl>
                  <a:tblPr firstRow="1" bandRow="1">
                    <a:tableStyleId>{C083E6E3-FA7D-4D7B-A595-EF9225AFEA82}</a:tableStyleId>
                  </a:tblPr>
                  <a:tblGrid>
                    <a:gridCol w="4323181">
                      <a:extLst>
                        <a:ext uri="{9D8B030D-6E8A-4147-A177-3AD203B41FA5}">
                          <a16:colId xmlns:a16="http://schemas.microsoft.com/office/drawing/2014/main" val="3336992931"/>
                        </a:ext>
                      </a:extLst>
                    </a:gridCol>
                    <a:gridCol w="1849019">
                      <a:extLst>
                        <a:ext uri="{9D8B030D-6E8A-4147-A177-3AD203B41FA5}">
                          <a16:colId xmlns:a16="http://schemas.microsoft.com/office/drawing/2014/main" val="1391237611"/>
                        </a:ext>
                      </a:extLst>
                    </a:gridCol>
                  </a:tblGrid>
                  <a:tr h="370840">
                    <a:tc>
                      <a:txBody>
                        <a:bodyPr/>
                        <a:lstStyle/>
                        <a:p>
                          <a:pPr algn="ctr"/>
                          <a:r>
                            <a:rPr lang="en-US" sz="2400" dirty="0"/>
                            <a:t>Model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5354469"/>
                      </a:ext>
                    </a:extLst>
                  </a:tr>
                  <a:tr h="370840">
                    <a:tc>
                      <a:txBody>
                        <a:bodyPr/>
                        <a:lstStyle/>
                        <a:p>
                          <a:r>
                            <a:rPr lang="en-US" sz="2400" dirty="0"/>
                            <a:t>Mass of Leg, </a:t>
                          </a:r>
                          <a14:m>
                            <m:oMath xmlns:m="http://schemas.openxmlformats.org/officeDocument/2006/math">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𝑚</m:t>
                                  </m:r>
                                </m:e>
                                <m:sub>
                                  <m:r>
                                    <a:rPr lang="en-US" sz="2400" b="0" smtClean="0">
                                      <a:latin typeface="Cambria Math" panose="02040503050406030204" pitchFamily="18" charset="0"/>
                                    </a:rPr>
                                    <m:t>𝑙</m:t>
                                  </m:r>
                                </m:sub>
                              </m:sSub>
                            </m:oMath>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400" dirty="0"/>
                            <a:t>0.175 kg</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2029225"/>
                      </a:ext>
                    </a:extLst>
                  </a:tr>
                  <a:tr h="370840">
                    <a:tc>
                      <a:txBody>
                        <a:bodyPr/>
                        <a:lstStyle/>
                        <a:p>
                          <a:r>
                            <a:rPr lang="en-US" sz="2400" dirty="0"/>
                            <a:t>Mass of Actuator, </a:t>
                          </a:r>
                          <a14:m>
                            <m:oMath xmlns:m="http://schemas.openxmlformats.org/officeDocument/2006/math">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𝑚</m:t>
                                  </m:r>
                                </m:e>
                                <m:sub>
                                  <m:r>
                                    <a:rPr lang="en-US" sz="2400" b="0" smtClean="0">
                                      <a:latin typeface="Cambria Math" panose="02040503050406030204" pitchFamily="18" charset="0"/>
                                    </a:rPr>
                                    <m:t>𝑎</m:t>
                                  </m:r>
                                </m:sub>
                              </m:sSub>
                            </m:oMath>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400" dirty="0"/>
                            <a:t>1.003 kg</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5941091"/>
                      </a:ext>
                    </a:extLst>
                  </a:tr>
                  <a:tr h="370840">
                    <a:tc>
                      <a:txBody>
                        <a:bodyPr/>
                        <a:lstStyle/>
                        <a:p>
                          <a:r>
                            <a:rPr lang="en-US" sz="2400" dirty="0"/>
                            <a:t>Natural Frequency, </a:t>
                          </a:r>
                          <a14:m>
                            <m:oMath xmlns:m="http://schemas.openxmlformats.org/officeDocument/2006/math">
                              <m:sSub>
                                <m:sSubPr>
                                  <m:ctrlPr>
                                    <a:rPr lang="en-US" sz="2400" b="0" i="1" smtClean="0">
                                      <a:latin typeface="Cambria Math" panose="02040503050406030204" pitchFamily="18" charset="0"/>
                                    </a:rPr>
                                  </m:ctrlPr>
                                </m:sSubPr>
                                <m:e>
                                  <m:r>
                                    <a:rPr lang="en-US" sz="2400" smtClean="0">
                                      <a:latin typeface="Cambria Math" panose="02040503050406030204" pitchFamily="18" charset="0"/>
                                    </a:rPr>
                                    <m:t>𝜔</m:t>
                                  </m:r>
                                </m:e>
                                <m:sub>
                                  <m:r>
                                    <a:rPr lang="en-US" sz="2400" b="0" smtClean="0">
                                      <a:latin typeface="Cambria Math" panose="02040503050406030204" pitchFamily="18" charset="0"/>
                                    </a:rPr>
                                    <m:t>𝑛</m:t>
                                  </m:r>
                                </m:sub>
                              </m:sSub>
                            </m:oMath>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400" dirty="0"/>
                            <a:t>11.13 Hz</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5505492"/>
                      </a:ext>
                    </a:extLst>
                  </a:tr>
                  <a:tr h="370840">
                    <a:tc>
                      <a:txBody>
                        <a:bodyPr/>
                        <a:lstStyle/>
                        <a:p>
                          <a:r>
                            <a:rPr lang="en-US" sz="2400" dirty="0"/>
                            <a:t>Spring Constant, </a:t>
                          </a:r>
                          <a14:m>
                            <m:oMath xmlns:m="http://schemas.openxmlformats.org/officeDocument/2006/math">
                              <m:r>
                                <a:rPr lang="en-US" sz="2400" b="0" smtClean="0">
                                  <a:latin typeface="Cambria Math" panose="02040503050406030204" pitchFamily="18" charset="0"/>
                                </a:rPr>
                                <m:t>𝑘</m:t>
                              </m:r>
                            </m:oMath>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400" dirty="0"/>
                            <a:t>200000 N/m</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893320"/>
                      </a:ext>
                    </a:extLst>
                  </a:tr>
                  <a:tr h="370840">
                    <a:tc>
                      <a:txBody>
                        <a:bodyPr/>
                        <a:lstStyle/>
                        <a:p>
                          <a:r>
                            <a:rPr lang="en-US" sz="2400" dirty="0"/>
                            <a:t>Actuator Stroke, </a:t>
                          </a:r>
                          <a14:m>
                            <m:oMath xmlns:m="http://schemas.openxmlformats.org/officeDocument/2006/math">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𝑥</m:t>
                                          </m:r>
                                        </m:e>
                                        <m:sub>
                                          <m:r>
                                            <a:rPr lang="en-US" sz="2400" b="0" smtClean="0">
                                              <a:latin typeface="Cambria Math" panose="02040503050406030204" pitchFamily="18" charset="0"/>
                                            </a:rPr>
                                            <m:t>𝑎</m:t>
                                          </m:r>
                                        </m:sub>
                                      </m:sSub>
                                    </m:e>
                                  </m:d>
                                </m:e>
                                <m:sub>
                                  <m:r>
                                    <m:rPr>
                                      <m:sty m:val="p"/>
                                    </m:rPr>
                                    <a:rPr lang="en-US" sz="2400" b="0" smtClean="0">
                                      <a:latin typeface="Cambria Math" panose="02040503050406030204" pitchFamily="18" charset="0"/>
                                    </a:rPr>
                                    <m:t>max</m:t>
                                  </m:r>
                                </m:sub>
                              </m:sSub>
                            </m:oMath>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400" dirty="0"/>
                            <a:t>25 mm</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0525978"/>
                      </a:ext>
                    </a:extLst>
                  </a:tr>
                  <a:tr h="370840">
                    <a:tc>
                      <a:txBody>
                        <a:bodyPr/>
                        <a:lstStyle/>
                        <a:p>
                          <a:r>
                            <a:rPr lang="en-US" sz="2400" dirty="0"/>
                            <a:t>Actuator Velocity, </a:t>
                          </a:r>
                          <a14:m>
                            <m:oMath xmlns:m="http://schemas.openxmlformats.org/officeDocument/2006/math">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𝑥</m:t>
                                              </m:r>
                                            </m:e>
                                          </m:acc>
                                        </m:e>
                                        <m:sub>
                                          <m:r>
                                            <a:rPr lang="en-US" sz="2400" b="0" smtClean="0">
                                              <a:latin typeface="Cambria Math" panose="02040503050406030204" pitchFamily="18" charset="0"/>
                                            </a:rPr>
                                            <m:t>𝑎</m:t>
                                          </m:r>
                                        </m:sub>
                                      </m:sSub>
                                    </m:e>
                                  </m:d>
                                </m:e>
                                <m:sub>
                                  <m:r>
                                    <m:rPr>
                                      <m:sty m:val="p"/>
                                    </m:rPr>
                                    <a:rPr lang="en-US" sz="2400" b="0" smtClean="0">
                                      <a:latin typeface="Cambria Math" panose="02040503050406030204" pitchFamily="18" charset="0"/>
                                    </a:rPr>
                                    <m:t>max</m:t>
                                  </m:r>
                                </m:sub>
                              </m:sSub>
                            </m:oMath>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400" dirty="0"/>
                            <a:t>2.0 m/s</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043439"/>
                      </a:ext>
                    </a:extLst>
                  </a:tr>
                  <a:tr h="370840">
                    <a:tc>
                      <a:txBody>
                        <a:bodyPr/>
                        <a:lstStyle/>
                        <a:p>
                          <a:r>
                            <a:rPr lang="en-US" sz="2400" dirty="0"/>
                            <a:t>Actuator Acceleration, </a:t>
                          </a:r>
                          <a14:m>
                            <m:oMath xmlns:m="http://schemas.openxmlformats.org/officeDocument/2006/math">
                              <m:sSub>
                                <m:sSubPr>
                                  <m:ctrlPr>
                                    <a:rPr lang="en-US" sz="2400" b="0" i="1" smtClean="0">
                                      <a:latin typeface="Cambria Math" panose="02040503050406030204" pitchFamily="18" charset="0"/>
                                    </a:rPr>
                                  </m:ctrlPr>
                                </m:sSub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𝑥</m:t>
                                              </m:r>
                                            </m:e>
                                          </m:acc>
                                        </m:e>
                                        <m:sub>
                                          <m:r>
                                            <a:rPr lang="en-US" sz="2400" b="0" smtClean="0">
                                              <a:latin typeface="Cambria Math" panose="02040503050406030204" pitchFamily="18" charset="0"/>
                                            </a:rPr>
                                            <m:t>𝑎</m:t>
                                          </m:r>
                                        </m:sub>
                                      </m:sSub>
                                    </m:e>
                                  </m:d>
                                </m:e>
                                <m:sub>
                                  <m:r>
                                    <m:rPr>
                                      <m:sty m:val="p"/>
                                    </m:rPr>
                                    <a:rPr lang="en-US" sz="2400" b="0" smtClean="0">
                                      <a:latin typeface="Cambria Math" panose="02040503050406030204" pitchFamily="18" charset="0"/>
                                    </a:rPr>
                                    <m:t>max</m:t>
                                  </m:r>
                                </m:sub>
                              </m:sSub>
                            </m:oMath>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2400" dirty="0"/>
                            <a:t>10 m/s</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5328004"/>
                      </a:ext>
                    </a:extLst>
                  </a:tr>
                </a:tbl>
              </a:graphicData>
            </a:graphic>
          </p:graphicFrame>
        </mc:Choice>
        <mc:Fallback xmlns="">
          <p:graphicFrame>
            <p:nvGraphicFramePr>
              <p:cNvPr id="7" name="Table 7">
                <a:extLst>
                  <a:ext uri="{FF2B5EF4-FFF2-40B4-BE49-F238E27FC236}">
                    <a16:creationId xmlns:a16="http://schemas.microsoft.com/office/drawing/2014/main" id="{D2C06BB0-8EB2-431C-9A74-E1FE1B47FE1A}"/>
                  </a:ext>
                </a:extLst>
              </p:cNvPr>
              <p:cNvGraphicFramePr>
                <a:graphicFrameLocks noGrp="1"/>
              </p:cNvGraphicFramePr>
              <p:nvPr>
                <p:extLst>
                  <p:ext uri="{D42A27DB-BD31-4B8C-83A1-F6EECF244321}">
                    <p14:modId xmlns:p14="http://schemas.microsoft.com/office/powerpoint/2010/main" val="1838851406"/>
                  </p:ext>
                </p:extLst>
              </p:nvPr>
            </p:nvGraphicFramePr>
            <p:xfrm>
              <a:off x="5664200" y="2095500"/>
              <a:ext cx="6172200" cy="3657600"/>
            </p:xfrm>
            <a:graphic>
              <a:graphicData uri="http://schemas.openxmlformats.org/drawingml/2006/table">
                <a:tbl>
                  <a:tblPr firstRow="1" bandRow="1">
                    <a:tableStyleId>{C083E6E3-FA7D-4D7B-A595-EF9225AFEA82}</a:tableStyleId>
                  </a:tblPr>
                  <a:tblGrid>
                    <a:gridCol w="4323181">
                      <a:extLst>
                        <a:ext uri="{9D8B030D-6E8A-4147-A177-3AD203B41FA5}">
                          <a16:colId xmlns:a16="http://schemas.microsoft.com/office/drawing/2014/main" val="3336992931"/>
                        </a:ext>
                      </a:extLst>
                    </a:gridCol>
                    <a:gridCol w="1849019">
                      <a:extLst>
                        <a:ext uri="{9D8B030D-6E8A-4147-A177-3AD203B41FA5}">
                          <a16:colId xmlns:a16="http://schemas.microsoft.com/office/drawing/2014/main" val="1391237611"/>
                        </a:ext>
                      </a:extLst>
                    </a:gridCol>
                  </a:tblGrid>
                  <a:tr h="457200">
                    <a:tc>
                      <a:txBody>
                        <a:bodyPr/>
                        <a:lstStyle/>
                        <a:p>
                          <a:pPr algn="ctr"/>
                          <a:r>
                            <a:rPr lang="en-US" sz="2400" dirty="0"/>
                            <a:t>Model 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5354469"/>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41" t="-108000" r="-42958" b="-633333"/>
                          </a:stretch>
                        </a:blipFill>
                      </a:tcPr>
                    </a:tc>
                    <a:tc>
                      <a:txBody>
                        <a:bodyPr/>
                        <a:lstStyle/>
                        <a:p>
                          <a:pPr algn="r"/>
                          <a:r>
                            <a:rPr lang="en-US" sz="2400" dirty="0"/>
                            <a:t>0.175 kg</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2029225"/>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41" t="-208000" r="-42958" b="-533333"/>
                          </a:stretch>
                        </a:blipFill>
                      </a:tcPr>
                    </a:tc>
                    <a:tc>
                      <a:txBody>
                        <a:bodyPr/>
                        <a:lstStyle/>
                        <a:p>
                          <a:pPr algn="r"/>
                          <a:r>
                            <a:rPr lang="en-US" sz="2400" dirty="0"/>
                            <a:t>1.003 kg</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5941091"/>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41" t="-303947" r="-42958" b="-426316"/>
                          </a:stretch>
                        </a:blipFill>
                      </a:tcPr>
                    </a:tc>
                    <a:tc>
                      <a:txBody>
                        <a:bodyPr/>
                        <a:lstStyle/>
                        <a:p>
                          <a:pPr algn="r"/>
                          <a:r>
                            <a:rPr lang="en-US" sz="2400" dirty="0"/>
                            <a:t>11.13 Hz</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5505492"/>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41" t="-409333" r="-42958" b="-332000"/>
                          </a:stretch>
                        </a:blipFill>
                      </a:tcPr>
                    </a:tc>
                    <a:tc>
                      <a:txBody>
                        <a:bodyPr/>
                        <a:lstStyle/>
                        <a:p>
                          <a:pPr algn="r"/>
                          <a:r>
                            <a:rPr lang="en-US" sz="2400" dirty="0"/>
                            <a:t>200000 N/m</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893320"/>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41" t="-509333" r="-42958" b="-232000"/>
                          </a:stretch>
                        </a:blipFill>
                      </a:tcPr>
                    </a:tc>
                    <a:tc>
                      <a:txBody>
                        <a:bodyPr/>
                        <a:lstStyle/>
                        <a:p>
                          <a:pPr algn="r"/>
                          <a:r>
                            <a:rPr lang="en-US" sz="2400" dirty="0"/>
                            <a:t>25 mm</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0525978"/>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41" t="-609333" r="-42958" b="-132000"/>
                          </a:stretch>
                        </a:blipFill>
                      </a:tcPr>
                    </a:tc>
                    <a:tc>
                      <a:txBody>
                        <a:bodyPr/>
                        <a:lstStyle/>
                        <a:p>
                          <a:pPr algn="r"/>
                          <a:r>
                            <a:rPr lang="en-US" sz="2400" dirty="0"/>
                            <a:t>2.0 m/s</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3043439"/>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41" t="-709333" r="-42958" b="-32000"/>
                          </a:stretch>
                        </a:blipFill>
                      </a:tcPr>
                    </a:tc>
                    <a:tc>
                      <a:txBody>
                        <a:bodyPr/>
                        <a:lstStyle/>
                        <a:p>
                          <a:pPr algn="r"/>
                          <a:r>
                            <a:rPr lang="en-US" sz="2400" dirty="0"/>
                            <a:t>10 m/s</a:t>
                          </a:r>
                          <a:endParaRPr lang="en-US" sz="2400"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5328004"/>
                      </a:ext>
                    </a:extLst>
                  </a:tr>
                </a:tbl>
              </a:graphicData>
            </a:graphic>
          </p:graphicFrame>
        </mc:Fallback>
      </mc:AlternateContent>
      <p:pic>
        <p:nvPicPr>
          <p:cNvPr id="8" name="Picture 7" descr="Shape&#10;&#10;Description automatically generated with medium confidence">
            <a:extLst>
              <a:ext uri="{FF2B5EF4-FFF2-40B4-BE49-F238E27FC236}">
                <a16:creationId xmlns:a16="http://schemas.microsoft.com/office/drawing/2014/main" id="{E9E3F24D-1750-4123-949E-692913596B66}"/>
              </a:ext>
            </a:extLst>
          </p:cNvPr>
          <p:cNvPicPr>
            <a:picLocks noChangeAspect="1"/>
          </p:cNvPicPr>
          <p:nvPr/>
        </p:nvPicPr>
        <p:blipFill>
          <a:blip r:embed="rId8"/>
          <a:stretch>
            <a:fillRect/>
          </a:stretch>
        </p:blipFill>
        <p:spPr>
          <a:xfrm>
            <a:off x="4792876" y="8239248"/>
            <a:ext cx="3419048" cy="980952"/>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190871AC-3EBF-478F-B2A5-A81DA6B4C213}"/>
              </a:ext>
            </a:extLst>
          </p:cNvPr>
          <p:cNvPicPr>
            <a:picLocks noChangeAspect="1"/>
          </p:cNvPicPr>
          <p:nvPr/>
        </p:nvPicPr>
        <p:blipFill>
          <a:blip r:embed="rId9"/>
          <a:stretch>
            <a:fillRect/>
          </a:stretch>
        </p:blipFill>
        <p:spPr>
          <a:xfrm>
            <a:off x="3511924" y="6791448"/>
            <a:ext cx="5980952" cy="980952"/>
          </a:xfrm>
          <a:prstGeom prst="rect">
            <a:avLst/>
          </a:prstGeom>
        </p:spPr>
      </p:pic>
      <p:pic>
        <p:nvPicPr>
          <p:cNvPr id="6" name="Audio 5">
            <a:hlinkClick r:id="" action="ppaction://media"/>
            <a:extLst>
              <a:ext uri="{FF2B5EF4-FFF2-40B4-BE49-F238E27FC236}">
                <a16:creationId xmlns:a16="http://schemas.microsoft.com/office/drawing/2014/main" id="{42ADDCF8-9E57-4E14-BA58-3DAEFBF481F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446000" y="9194800"/>
            <a:ext cx="406400" cy="406400"/>
          </a:xfrm>
          <a:prstGeom prst="rect">
            <a:avLst/>
          </a:prstGeom>
        </p:spPr>
      </p:pic>
    </p:spTree>
    <p:extLst>
      <p:ext uri="{BB962C8B-B14F-4D97-AF65-F5344CB8AC3E}">
        <p14:creationId xmlns:p14="http://schemas.microsoft.com/office/powerpoint/2010/main" val="2320070799"/>
      </p:ext>
    </p:extLst>
  </p:cSld>
  <p:clrMapOvr>
    <a:masterClrMapping/>
  </p:clrMapOvr>
  <p:transition advTm="5970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8C702-2511-44D3-995B-164C10EB59AB}"/>
              </a:ext>
            </a:extLst>
          </p:cNvPr>
          <p:cNvSpPr>
            <a:spLocks noGrp="1"/>
          </p:cNvSpPr>
          <p:nvPr>
            <p:ph type="title"/>
          </p:nvPr>
        </p:nvSpPr>
        <p:spPr/>
        <p:txBody>
          <a:bodyPr/>
          <a:lstStyle/>
          <a:p>
            <a:r>
              <a:rPr lang="en-US" dirty="0"/>
              <a:t>Environment Spaces</a:t>
            </a:r>
          </a:p>
        </p:txBody>
      </p:sp>
      <p:sp>
        <p:nvSpPr>
          <p:cNvPr id="4" name="Slide Number Placeholder 3">
            <a:extLst>
              <a:ext uri="{FF2B5EF4-FFF2-40B4-BE49-F238E27FC236}">
                <a16:creationId xmlns:a16="http://schemas.microsoft.com/office/drawing/2014/main" id="{2D5B5236-FE68-4D1B-9208-F9B887AEF957}"/>
              </a:ext>
            </a:extLst>
          </p:cNvPr>
          <p:cNvSpPr>
            <a:spLocks noGrp="1"/>
          </p:cNvSpPr>
          <p:nvPr>
            <p:ph type="sldNum" sz="quarter" idx="10"/>
          </p:nvPr>
        </p:nvSpPr>
        <p:spPr/>
        <p:txBody>
          <a:bodyPr/>
          <a:lstStyle/>
          <a:p>
            <a:pPr>
              <a:defRPr/>
            </a:pPr>
            <a:fld id="{670866A3-97F0-45D4-BFD2-126C784D7B7C}" type="slidenum">
              <a:rPr lang="en-US" altLang="en-US" smtClean="0"/>
              <a:pPr>
                <a:defRPr/>
              </a:pPr>
              <a:t>8</a:t>
            </a:fld>
            <a:endParaRPr lang="en-US" altLang="en-US"/>
          </a:p>
        </p:txBody>
      </p:sp>
      <p:pic>
        <p:nvPicPr>
          <p:cNvPr id="5" name="Picture 4">
            <a:extLst>
              <a:ext uri="{FF2B5EF4-FFF2-40B4-BE49-F238E27FC236}">
                <a16:creationId xmlns:a16="http://schemas.microsoft.com/office/drawing/2014/main" id="{BD58D454-AC4D-47FE-92A0-0FAF1ED920AD}"/>
              </a:ext>
            </a:extLst>
          </p:cNvPr>
          <p:cNvPicPr>
            <a:picLocks noChangeAspect="1"/>
          </p:cNvPicPr>
          <p:nvPr/>
        </p:nvPicPr>
        <p:blipFill>
          <a:blip r:embed="rId5"/>
          <a:stretch>
            <a:fillRect/>
          </a:stretch>
        </p:blipFill>
        <p:spPr>
          <a:xfrm>
            <a:off x="3618652" y="1600200"/>
            <a:ext cx="5767495" cy="3566160"/>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99BA6751-49B2-4B21-96CE-E1295CE59685}"/>
              </a:ext>
            </a:extLst>
          </p:cNvPr>
          <p:cNvPicPr>
            <a:picLocks noChangeAspect="1"/>
          </p:cNvPicPr>
          <p:nvPr/>
        </p:nvPicPr>
        <p:blipFill>
          <a:blip r:embed="rId6"/>
          <a:stretch>
            <a:fillRect/>
          </a:stretch>
        </p:blipFill>
        <p:spPr>
          <a:xfrm>
            <a:off x="3369065" y="6096000"/>
            <a:ext cx="6266667" cy="838095"/>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72757490-84C0-4A22-9A0D-4C338B8D19A5}"/>
              </a:ext>
            </a:extLst>
          </p:cNvPr>
          <p:cNvPicPr>
            <a:picLocks noChangeAspect="1"/>
          </p:cNvPicPr>
          <p:nvPr/>
        </p:nvPicPr>
        <p:blipFill>
          <a:blip r:embed="rId7"/>
          <a:stretch>
            <a:fillRect/>
          </a:stretch>
        </p:blipFill>
        <p:spPr>
          <a:xfrm>
            <a:off x="5021447" y="8001105"/>
            <a:ext cx="2961905" cy="838095"/>
          </a:xfrm>
          <a:prstGeom prst="rect">
            <a:avLst/>
          </a:prstGeom>
        </p:spPr>
      </p:pic>
      <p:pic>
        <p:nvPicPr>
          <p:cNvPr id="6" name="Audio 5">
            <a:hlinkClick r:id="" action="ppaction://media"/>
            <a:extLst>
              <a:ext uri="{FF2B5EF4-FFF2-40B4-BE49-F238E27FC236}">
                <a16:creationId xmlns:a16="http://schemas.microsoft.com/office/drawing/2014/main" id="{55632444-768D-4A6A-A5A7-063C29A9F05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446000" y="9194800"/>
            <a:ext cx="406400" cy="406400"/>
          </a:xfrm>
          <a:prstGeom prst="rect">
            <a:avLst/>
          </a:prstGeom>
        </p:spPr>
      </p:pic>
    </p:spTree>
    <p:extLst>
      <p:ext uri="{BB962C8B-B14F-4D97-AF65-F5344CB8AC3E}">
        <p14:creationId xmlns:p14="http://schemas.microsoft.com/office/powerpoint/2010/main" val="3477369664"/>
      </p:ext>
    </p:extLst>
  </p:cSld>
  <p:clrMapOvr>
    <a:masterClrMapping/>
  </p:clrMapOvr>
  <p:transition advTm="192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8C702-2511-44D3-995B-164C10EB59AB}"/>
              </a:ext>
            </a:extLst>
          </p:cNvPr>
          <p:cNvSpPr>
            <a:spLocks noGrp="1"/>
          </p:cNvSpPr>
          <p:nvPr>
            <p:ph type="title"/>
          </p:nvPr>
        </p:nvSpPr>
        <p:spPr/>
        <p:txBody>
          <a:bodyPr/>
          <a:lstStyle/>
          <a:p>
            <a:r>
              <a:rPr lang="en-US" dirty="0"/>
              <a:t>Reward Jumping High</a:t>
            </a:r>
          </a:p>
        </p:txBody>
      </p:sp>
      <p:sp>
        <p:nvSpPr>
          <p:cNvPr id="4" name="Slide Number Placeholder 3">
            <a:extLst>
              <a:ext uri="{FF2B5EF4-FFF2-40B4-BE49-F238E27FC236}">
                <a16:creationId xmlns:a16="http://schemas.microsoft.com/office/drawing/2014/main" id="{2D5B5236-FE68-4D1B-9208-F9B887AEF957}"/>
              </a:ext>
            </a:extLst>
          </p:cNvPr>
          <p:cNvSpPr>
            <a:spLocks noGrp="1"/>
          </p:cNvSpPr>
          <p:nvPr>
            <p:ph type="sldNum" sz="quarter" idx="10"/>
          </p:nvPr>
        </p:nvSpPr>
        <p:spPr/>
        <p:txBody>
          <a:bodyPr/>
          <a:lstStyle/>
          <a:p>
            <a:pPr>
              <a:defRPr/>
            </a:pPr>
            <a:fld id="{670866A3-97F0-45D4-BFD2-126C784D7B7C}" type="slidenum">
              <a:rPr lang="en-US" altLang="en-US" smtClean="0"/>
              <a:pPr>
                <a:defRPr/>
              </a:pPr>
              <a:t>9</a:t>
            </a:fld>
            <a:endParaRPr lang="en-US" altLang="en-US"/>
          </a:p>
        </p:txBody>
      </p:sp>
      <p:pic>
        <p:nvPicPr>
          <p:cNvPr id="5" name="Picture 4">
            <a:extLst>
              <a:ext uri="{FF2B5EF4-FFF2-40B4-BE49-F238E27FC236}">
                <a16:creationId xmlns:a16="http://schemas.microsoft.com/office/drawing/2014/main" id="{BD58D454-AC4D-47FE-92A0-0FAF1ED920AD}"/>
              </a:ext>
            </a:extLst>
          </p:cNvPr>
          <p:cNvPicPr>
            <a:picLocks noChangeAspect="1"/>
          </p:cNvPicPr>
          <p:nvPr/>
        </p:nvPicPr>
        <p:blipFill>
          <a:blip r:embed="rId5"/>
          <a:stretch>
            <a:fillRect/>
          </a:stretch>
        </p:blipFill>
        <p:spPr>
          <a:xfrm>
            <a:off x="3618652" y="1600200"/>
            <a:ext cx="5767495" cy="3566160"/>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B95F856E-BB27-41C2-8F72-4E9AC6A5B19D}"/>
              </a:ext>
            </a:extLst>
          </p:cNvPr>
          <p:cNvPicPr>
            <a:picLocks noChangeAspect="1"/>
          </p:cNvPicPr>
          <p:nvPr/>
        </p:nvPicPr>
        <p:blipFill>
          <a:blip r:embed="rId6"/>
          <a:stretch>
            <a:fillRect/>
          </a:stretch>
        </p:blipFill>
        <p:spPr>
          <a:xfrm>
            <a:off x="3740494" y="6534352"/>
            <a:ext cx="5523809" cy="1619048"/>
          </a:xfrm>
          <a:prstGeom prst="rect">
            <a:avLst/>
          </a:prstGeom>
        </p:spPr>
      </p:pic>
      <p:pic>
        <p:nvPicPr>
          <p:cNvPr id="13" name="Audio 12">
            <a:hlinkClick r:id="" action="ppaction://media"/>
            <a:extLst>
              <a:ext uri="{FF2B5EF4-FFF2-40B4-BE49-F238E27FC236}">
                <a16:creationId xmlns:a16="http://schemas.microsoft.com/office/drawing/2014/main" id="{D597081B-2354-4B62-A8CA-F0F803E5E17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446000" y="9194800"/>
            <a:ext cx="406400" cy="406400"/>
          </a:xfrm>
          <a:prstGeom prst="rect">
            <a:avLst/>
          </a:prstGeom>
        </p:spPr>
      </p:pic>
    </p:spTree>
    <p:extLst>
      <p:ext uri="{BB962C8B-B14F-4D97-AF65-F5344CB8AC3E}">
        <p14:creationId xmlns:p14="http://schemas.microsoft.com/office/powerpoint/2010/main" val="1842015669"/>
      </p:ext>
    </p:extLst>
  </p:cSld>
  <p:clrMapOvr>
    <a:masterClrMapping/>
  </p:clrMapOvr>
  <p:transition advTm="292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
</p:tagLst>
</file>

<file path=ppt/tags/tag10.xml><?xml version="1.0" encoding="utf-8"?>
<p:tagLst xmlns:a="http://schemas.openxmlformats.org/drawingml/2006/main" xmlns:r="http://schemas.openxmlformats.org/officeDocument/2006/relationships" xmlns:p="http://schemas.openxmlformats.org/presentationml/2006/main">
  <p:tag name="TIMING" val="|24.9"/>
</p:tagLst>
</file>

<file path=ppt/tags/tag11.xml><?xml version="1.0" encoding="utf-8"?>
<p:tagLst xmlns:a="http://schemas.openxmlformats.org/drawingml/2006/main" xmlns:r="http://schemas.openxmlformats.org/officeDocument/2006/relationships" xmlns:p="http://schemas.openxmlformats.org/presentationml/2006/main">
  <p:tag name="TIMING" val="|4.6|5.9"/>
</p:tagLst>
</file>

<file path=ppt/tags/tag12.xml><?xml version="1.0" encoding="utf-8"?>
<p:tagLst xmlns:a="http://schemas.openxmlformats.org/drawingml/2006/main" xmlns:r="http://schemas.openxmlformats.org/officeDocument/2006/relationships" xmlns:p="http://schemas.openxmlformats.org/presentationml/2006/main">
  <p:tag name="TIMING" val="|16.4"/>
</p:tagLst>
</file>

<file path=ppt/tags/tag13.xml><?xml version="1.0" encoding="utf-8"?>
<p:tagLst xmlns:a="http://schemas.openxmlformats.org/drawingml/2006/main" xmlns:r="http://schemas.openxmlformats.org/officeDocument/2006/relationships" xmlns:p="http://schemas.openxmlformats.org/presentationml/2006/main">
  <p:tag name="TIMING" val="|4.9|10.7"/>
</p:tagLst>
</file>

<file path=ppt/tags/tag14.xml><?xml version="1.0" encoding="utf-8"?>
<p:tagLst xmlns:a="http://schemas.openxmlformats.org/drawingml/2006/main" xmlns:r="http://schemas.openxmlformats.org/officeDocument/2006/relationships" xmlns:p="http://schemas.openxmlformats.org/presentationml/2006/main">
  <p:tag name="TIMING" val="|31.3"/>
</p:tagLst>
</file>

<file path=ppt/tags/tag15.xml><?xml version="1.0" encoding="utf-8"?>
<p:tagLst xmlns:a="http://schemas.openxmlformats.org/drawingml/2006/main" xmlns:r="http://schemas.openxmlformats.org/officeDocument/2006/relationships" xmlns:p="http://schemas.openxmlformats.org/presentationml/2006/main">
  <p:tag name="TIMING" val="|2.5|7|8.1"/>
</p:tagLst>
</file>

<file path=ppt/tags/tag2.xml><?xml version="1.0" encoding="utf-8"?>
<p:tagLst xmlns:a="http://schemas.openxmlformats.org/drawingml/2006/main" xmlns:r="http://schemas.openxmlformats.org/officeDocument/2006/relationships" xmlns:p="http://schemas.openxmlformats.org/presentationml/2006/main">
  <p:tag name="TIMING" val="|2.7"/>
</p:tagLst>
</file>

<file path=ppt/tags/tag3.xml><?xml version="1.0" encoding="utf-8"?>
<p:tagLst xmlns:a="http://schemas.openxmlformats.org/drawingml/2006/main" xmlns:r="http://schemas.openxmlformats.org/officeDocument/2006/relationships" xmlns:p="http://schemas.openxmlformats.org/presentationml/2006/main">
  <p:tag name="TIMING" val="|9.2|1.7|1.4|7.8|4.6"/>
</p:tagLst>
</file>

<file path=ppt/tags/tag4.xml><?xml version="1.0" encoding="utf-8"?>
<p:tagLst xmlns:a="http://schemas.openxmlformats.org/drawingml/2006/main" xmlns:r="http://schemas.openxmlformats.org/officeDocument/2006/relationships" xmlns:p="http://schemas.openxmlformats.org/presentationml/2006/main">
  <p:tag name="TIMING" val="|23.6|4.6|3.9"/>
</p:tagLst>
</file>

<file path=ppt/tags/tag5.xml><?xml version="1.0" encoding="utf-8"?>
<p:tagLst xmlns:a="http://schemas.openxmlformats.org/drawingml/2006/main" xmlns:r="http://schemas.openxmlformats.org/officeDocument/2006/relationships" xmlns:p="http://schemas.openxmlformats.org/presentationml/2006/main">
  <p:tag name="TIMING" val="|21.7|3.7|16.7|21.1|20.8"/>
</p:tagLst>
</file>

<file path=ppt/tags/tag6.xml><?xml version="1.0" encoding="utf-8"?>
<p:tagLst xmlns:a="http://schemas.openxmlformats.org/drawingml/2006/main" xmlns:r="http://schemas.openxmlformats.org/officeDocument/2006/relationships" xmlns:p="http://schemas.openxmlformats.org/presentationml/2006/main">
  <p:tag name="TIMING" val="|6.9|8.9"/>
</p:tagLst>
</file>

<file path=ppt/tags/tag7.xml><?xml version="1.0" encoding="utf-8"?>
<p:tagLst xmlns:a="http://schemas.openxmlformats.org/drawingml/2006/main" xmlns:r="http://schemas.openxmlformats.org/officeDocument/2006/relationships" xmlns:p="http://schemas.openxmlformats.org/presentationml/2006/main">
  <p:tag name="TIMING" val="|5|5.4"/>
</p:tagLst>
</file>

<file path=ppt/tags/tag8.xml><?xml version="1.0" encoding="utf-8"?>
<p:tagLst xmlns:a="http://schemas.openxmlformats.org/drawingml/2006/main" xmlns:r="http://schemas.openxmlformats.org/officeDocument/2006/relationships" xmlns:p="http://schemas.openxmlformats.org/presentationml/2006/main">
  <p:tag name="TIMING" val="|8.8"/>
</p:tagLst>
</file>

<file path=ppt/tags/tag9.xml><?xml version="1.0" encoding="utf-8"?>
<p:tagLst xmlns:a="http://schemas.openxmlformats.org/drawingml/2006/main" xmlns:r="http://schemas.openxmlformats.org/officeDocument/2006/relationships" xmlns:p="http://schemas.openxmlformats.org/presentationml/2006/main">
  <p:tag name="TIMING" val="|8"/>
</p:tagLst>
</file>

<file path=ppt/theme/theme1.xml><?xml version="1.0" encoding="utf-8"?>
<a:theme xmlns:a="http://schemas.openxmlformats.org/drawingml/2006/main" name="Title">
  <a:themeElements>
    <a:clrScheme name="">
      <a:dk1>
        <a:srgbClr val="000000"/>
      </a:dk1>
      <a:lt1>
        <a:srgbClr val="FFFFFF"/>
      </a:lt1>
      <a:dk2>
        <a:srgbClr val="000000"/>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ajorFont>
        <a:latin typeface="Arial Bold"/>
        <a:ea typeface="ヒラギノ角ゴ ProN W6"/>
        <a:cs typeface="ヒラギノ角ゴ ProN W6"/>
      </a:majorFont>
      <a:minorFont>
        <a:latin typeface="Arial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ody">
  <a:themeElements>
    <a:clrScheme name="">
      <a:dk1>
        <a:srgbClr val="000000"/>
      </a:dk1>
      <a:lt1>
        <a:srgbClr val="FFFFFF"/>
      </a:lt1>
      <a:dk2>
        <a:srgbClr val="000000"/>
      </a:dk2>
      <a:lt2>
        <a:srgbClr val="00000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Arial Bold"/>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BBE0E3"/>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2034</TotalTime>
  <Pages>0</Pages>
  <Words>2749</Words>
  <Characters>0</Characters>
  <Application>Microsoft Office PowerPoint</Application>
  <PresentationFormat>Custom</PresentationFormat>
  <Lines>0</Lines>
  <Paragraphs>327</Paragraphs>
  <Slides>23</Slides>
  <Notes>23</Notes>
  <HiddenSlides>2</HiddenSlides>
  <MMClips>23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Arial Bold</vt:lpstr>
      <vt:lpstr>Calibri</vt:lpstr>
      <vt:lpstr>Cambria Math</vt:lpstr>
      <vt:lpstr>Consolas</vt:lpstr>
      <vt:lpstr>Zapf Dingbats</vt:lpstr>
      <vt:lpstr>Title</vt:lpstr>
      <vt:lpstr>Body</vt:lpstr>
      <vt:lpstr>Learning Energy Efficient Jumping Strategies for Flexible-Legged Systems</vt:lpstr>
      <vt:lpstr>Pros of Legged Robots</vt:lpstr>
      <vt:lpstr>Cons of Legged Robots</vt:lpstr>
      <vt:lpstr>Legged &amp; Flexible Robots</vt:lpstr>
      <vt:lpstr>Control Methods</vt:lpstr>
      <vt:lpstr>Algorithm Used – TD3</vt:lpstr>
      <vt:lpstr>Flexible Jumping System</vt:lpstr>
      <vt:lpstr>Environment Spaces</vt:lpstr>
      <vt:lpstr>Reward Jumping High</vt:lpstr>
      <vt:lpstr>Reward Jumping Efficiently</vt:lpstr>
      <vt:lpstr>Training Schedule</vt:lpstr>
      <vt:lpstr>Single Jump</vt:lpstr>
      <vt:lpstr>Single Jump Input</vt:lpstr>
      <vt:lpstr>Single Jump Height Reached</vt:lpstr>
      <vt:lpstr>Single Jump Performance</vt:lpstr>
      <vt:lpstr>Stutter Jump</vt:lpstr>
      <vt:lpstr>Stutter Jump Input</vt:lpstr>
      <vt:lpstr>Stutter Jump Height</vt:lpstr>
      <vt:lpstr>Stutter Jump Performance</vt:lpstr>
      <vt:lpstr>Conclusion</vt:lpstr>
      <vt:lpstr>Thank you.</vt:lpstr>
      <vt:lpstr>Legged &amp; Flexible Robots</vt:lpstr>
      <vt:lpstr>Legged &amp; Flexible Robots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
  <dc:creator>Andrew Albright</dc:creator>
  <cp:keywords/>
  <dc:description/>
  <cp:lastModifiedBy>Andrew Albright</cp:lastModifiedBy>
  <cp:revision>92</cp:revision>
  <dcterms:modified xsi:type="dcterms:W3CDTF">2021-10-05T04:21:58Z</dcterms:modified>
</cp:coreProperties>
</file>